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Public Sans" panose="020B0604020202020204" charset="-94"/>
      <p:regular r:id="rId29"/>
    </p:embeddedFont>
    <p:embeddedFont>
      <p:font typeface="Public Sans Bold" panose="020B0604020202020204" charset="-9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6" d="100"/>
          <a:sy n="66" d="100"/>
        </p:scale>
        <p:origin x="1014" y="3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svg"/><Relationship Id="rId18" Type="http://schemas.openxmlformats.org/officeDocument/2006/relationships/image" Target="../media/image84.png"/><Relationship Id="rId3" Type="http://schemas.openxmlformats.org/officeDocument/2006/relationships/image" Target="../media/image69.svg"/><Relationship Id="rId7" Type="http://schemas.openxmlformats.org/officeDocument/2006/relationships/image" Target="../media/image73.svg"/><Relationship Id="rId12" Type="http://schemas.openxmlformats.org/officeDocument/2006/relationships/image" Target="../media/image78.png"/><Relationship Id="rId17" Type="http://schemas.openxmlformats.org/officeDocument/2006/relationships/image" Target="../media/image83.svg"/><Relationship Id="rId2" Type="http://schemas.openxmlformats.org/officeDocument/2006/relationships/image" Target="../media/image68.png"/><Relationship Id="rId16"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svg"/><Relationship Id="rId5" Type="http://schemas.openxmlformats.org/officeDocument/2006/relationships/image" Target="../media/image71.svg"/><Relationship Id="rId15" Type="http://schemas.openxmlformats.org/officeDocument/2006/relationships/image" Target="../media/image81.sv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svg"/><Relationship Id="rId14"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87.svg"/><Relationship Id="rId7" Type="http://schemas.openxmlformats.org/officeDocument/2006/relationships/image" Target="../media/image91.sv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svg"/><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30.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28.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eg"/><Relationship Id="rId7" Type="http://schemas.openxmlformats.org/officeDocument/2006/relationships/image" Target="../media/image48.sv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2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58.sv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41.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jpe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_rels/slide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sv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 Id="rId9" Type="http://schemas.openxmlformats.org/officeDocument/2006/relationships/image" Target="../media/image62.png"/></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9425"/>
        </a:solidFill>
        <a:effectLst/>
      </p:bgPr>
    </p:bg>
    <p:spTree>
      <p:nvGrpSpPr>
        <p:cNvPr id="1" name=""/>
        <p:cNvGrpSpPr/>
        <p:nvPr/>
      </p:nvGrpSpPr>
      <p:grpSpPr>
        <a:xfrm>
          <a:off x="0" y="0"/>
          <a:ext cx="0" cy="0"/>
          <a:chOff x="0" y="0"/>
          <a:chExt cx="0" cy="0"/>
        </a:xfrm>
      </p:grpSpPr>
      <p:sp>
        <p:nvSpPr>
          <p:cNvPr id="2" name="TextBox 2"/>
          <p:cNvSpPr txBox="1"/>
          <p:nvPr/>
        </p:nvSpPr>
        <p:spPr>
          <a:xfrm>
            <a:off x="1028700" y="8807132"/>
            <a:ext cx="7168825" cy="451168"/>
          </a:xfrm>
          <a:prstGeom prst="rect">
            <a:avLst/>
          </a:prstGeom>
        </p:spPr>
        <p:txBody>
          <a:bodyPr lIns="0" tIns="0" rIns="0" bIns="0" rtlCol="0" anchor="t">
            <a:spAutoFit/>
          </a:bodyPr>
          <a:lstStyle/>
          <a:p>
            <a:pPr>
              <a:lnSpc>
                <a:spcPts val="3542"/>
              </a:lnSpc>
            </a:pPr>
            <a:r>
              <a:rPr lang="en-US" sz="2724">
                <a:solidFill>
                  <a:srgbClr val="171717"/>
                </a:solidFill>
                <a:latin typeface="Public Sans"/>
              </a:rPr>
              <a:t>Araştırma Makalesi</a:t>
            </a:r>
          </a:p>
        </p:txBody>
      </p:sp>
      <p:sp>
        <p:nvSpPr>
          <p:cNvPr id="3" name="TextBox 3"/>
          <p:cNvSpPr txBox="1"/>
          <p:nvPr/>
        </p:nvSpPr>
        <p:spPr>
          <a:xfrm>
            <a:off x="1028700" y="1993252"/>
            <a:ext cx="8449472" cy="3057525"/>
          </a:xfrm>
          <a:prstGeom prst="rect">
            <a:avLst/>
          </a:prstGeom>
        </p:spPr>
        <p:txBody>
          <a:bodyPr lIns="0" tIns="0" rIns="0" bIns="0" rtlCol="0" anchor="t">
            <a:spAutoFit/>
          </a:bodyPr>
          <a:lstStyle/>
          <a:p>
            <a:pPr>
              <a:lnSpc>
                <a:spcPts val="6000"/>
              </a:lnSpc>
            </a:pPr>
            <a:r>
              <a:rPr lang="en-US" sz="5000">
                <a:solidFill>
                  <a:srgbClr val="FFF7E3"/>
                </a:solidFill>
                <a:latin typeface="Public Sans Bold"/>
              </a:rPr>
              <a:t>Retina Kan Damarlarını Çıkarmak İçin Eşikleme Temelli Morfolojik Bir Yöntem</a:t>
            </a:r>
          </a:p>
        </p:txBody>
      </p:sp>
      <p:grpSp>
        <p:nvGrpSpPr>
          <p:cNvPr id="4" name="Group 4"/>
          <p:cNvGrpSpPr/>
          <p:nvPr/>
        </p:nvGrpSpPr>
        <p:grpSpPr>
          <a:xfrm>
            <a:off x="10571157" y="-29725"/>
            <a:ext cx="7805417" cy="10417775"/>
            <a:chOff x="0" y="0"/>
            <a:chExt cx="10407223" cy="13890366"/>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475054"/>
              <a:ext cx="3466937" cy="345433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39634"/>
              <a:ext cx="3466937" cy="343542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6937" y="0"/>
              <a:ext cx="6861604" cy="6899236"/>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66937" y="6899236"/>
              <a:ext cx="6940285" cy="6991130"/>
            </a:xfrm>
            <a:prstGeom prst="rect">
              <a:avLst/>
            </a:prstGeom>
          </p:spPr>
        </p:pic>
        <p:sp>
          <p:nvSpPr>
            <p:cNvPr id="9" name="AutoShape 9"/>
            <p:cNvSpPr/>
            <p:nvPr/>
          </p:nvSpPr>
          <p:spPr>
            <a:xfrm>
              <a:off x="111050" y="6865884"/>
              <a:ext cx="10178074" cy="0"/>
            </a:xfrm>
            <a:prstGeom prst="line">
              <a:avLst/>
            </a:prstGeom>
            <a:ln w="63500" cap="rnd">
              <a:solidFill>
                <a:srgbClr val="171717"/>
              </a:solidFill>
              <a:prstDash val="solid"/>
              <a:headEnd type="none" w="sm" len="sm"/>
              <a:tailEnd type="none" w="sm" len="sm"/>
            </a:ln>
          </p:spPr>
        </p:sp>
        <p:sp>
          <p:nvSpPr>
            <p:cNvPr id="10" name="AutoShape 10"/>
            <p:cNvSpPr/>
            <p:nvPr/>
          </p:nvSpPr>
          <p:spPr>
            <a:xfrm rot="-5400000">
              <a:off x="-3367197" y="6873768"/>
              <a:ext cx="13731768" cy="0"/>
            </a:xfrm>
            <a:prstGeom prst="line">
              <a:avLst/>
            </a:prstGeom>
            <a:ln w="63500" cap="rnd">
              <a:solidFill>
                <a:srgbClr val="171717"/>
              </a:solidFill>
              <a:prstDash val="sysDash"/>
              <a:headEnd type="none" w="sm" len="sm"/>
              <a:tailEnd type="none" w="sm" len="sm"/>
            </a:ln>
          </p:spPr>
        </p:sp>
        <p:sp>
          <p:nvSpPr>
            <p:cNvPr id="11" name="AutoShape 11"/>
            <p:cNvSpPr/>
            <p:nvPr/>
          </p:nvSpPr>
          <p:spPr>
            <a:xfrm rot="-5400000">
              <a:off x="-6793910" y="6834134"/>
              <a:ext cx="13731768" cy="0"/>
            </a:xfrm>
            <a:prstGeom prst="line">
              <a:avLst/>
            </a:prstGeom>
            <a:ln w="63500" cap="rnd">
              <a:solidFill>
                <a:srgbClr val="171717"/>
              </a:solidFill>
              <a:prstDash val="sysDash"/>
              <a:headEnd type="none" w="sm" len="sm"/>
              <a:tailEnd type="none" w="sm" len="sm"/>
            </a:ln>
          </p:spPr>
        </p:sp>
        <p:sp>
          <p:nvSpPr>
            <p:cNvPr id="12" name="AutoShape 12"/>
            <p:cNvSpPr/>
            <p:nvPr/>
          </p:nvSpPr>
          <p:spPr>
            <a:xfrm>
              <a:off x="111050" y="3469435"/>
              <a:ext cx="3355888" cy="0"/>
            </a:xfrm>
            <a:prstGeom prst="line">
              <a:avLst/>
            </a:prstGeom>
            <a:ln w="63500" cap="rnd">
              <a:solidFill>
                <a:srgbClr val="171717"/>
              </a:solidFill>
              <a:prstDash val="solid"/>
              <a:headEnd type="none" w="sm" len="sm"/>
              <a:tailEnd type="none" w="sm" len="sm"/>
            </a:ln>
          </p:spPr>
        </p:sp>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51756" t="280"/>
            <a:stretch>
              <a:fillRect/>
            </a:stretch>
          </p:blipFill>
          <p:spPr>
            <a:xfrm>
              <a:off x="103724" y="6948434"/>
              <a:ext cx="3331464" cy="6848603"/>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62853" y="3159760"/>
            <a:ext cx="5825147" cy="7127240"/>
            <a:chOff x="0" y="0"/>
            <a:chExt cx="7766863" cy="9502987"/>
          </a:xfrm>
        </p:grpSpPr>
        <p:pic>
          <p:nvPicPr>
            <p:cNvPr id="3" name="Picture 3"/>
            <p:cNvPicPr>
              <a:picLocks noChangeAspect="1"/>
            </p:cNvPicPr>
            <p:nvPr/>
          </p:nvPicPr>
          <p:blipFill>
            <a:blip r:embed="rId2"/>
            <a:srcRect l="31812" r="13700"/>
            <a:stretch>
              <a:fillRect/>
            </a:stretch>
          </p:blipFill>
          <p:spPr>
            <a:xfrm>
              <a:off x="0" y="0"/>
              <a:ext cx="7766863" cy="9502987"/>
            </a:xfrm>
            <a:prstGeom prst="rect">
              <a:avLst/>
            </a:prstGeom>
          </p:spPr>
        </p:pic>
      </p:grpSp>
      <p:sp>
        <p:nvSpPr>
          <p:cNvPr id="4" name="AutoShape 4"/>
          <p:cNvSpPr/>
          <p:nvPr/>
        </p:nvSpPr>
        <p:spPr>
          <a:xfrm rot="-5400000">
            <a:off x="8817911" y="6757077"/>
            <a:ext cx="7242259" cy="0"/>
          </a:xfrm>
          <a:prstGeom prst="line">
            <a:avLst/>
          </a:prstGeom>
          <a:ln w="47625" cap="flat">
            <a:solidFill>
              <a:srgbClr val="171717"/>
            </a:solidFill>
            <a:prstDash val="solid"/>
            <a:headEnd type="none" w="sm" len="sm"/>
            <a:tailEnd type="none" w="sm" len="sm"/>
          </a:ln>
        </p:spPr>
      </p:sp>
      <p:sp>
        <p:nvSpPr>
          <p:cNvPr id="5" name="AutoShape 5"/>
          <p:cNvSpPr/>
          <p:nvPr/>
        </p:nvSpPr>
        <p:spPr>
          <a:xfrm>
            <a:off x="0" y="3159760"/>
            <a:ext cx="18654760" cy="0"/>
          </a:xfrm>
          <a:prstGeom prst="line">
            <a:avLst/>
          </a:prstGeom>
          <a:ln w="47625" cap="rnd">
            <a:solidFill>
              <a:srgbClr val="171717"/>
            </a:solidFill>
            <a:prstDash val="sysDash"/>
            <a:headEnd type="none" w="sm" len="sm"/>
            <a:tailEnd type="none" w="sm" len="sm"/>
          </a:ln>
        </p:spPr>
      </p:sp>
      <p:pic>
        <p:nvPicPr>
          <p:cNvPr id="6" name="Picture 6"/>
          <p:cNvPicPr>
            <a:picLocks noChangeAspect="1"/>
          </p:cNvPicPr>
          <p:nvPr/>
        </p:nvPicPr>
        <p:blipFill>
          <a:blip r:embed="rId3"/>
          <a:srcRect/>
          <a:stretch>
            <a:fillRect/>
          </a:stretch>
        </p:blipFill>
        <p:spPr>
          <a:xfrm>
            <a:off x="7643633" y="3582374"/>
            <a:ext cx="3614158" cy="5675926"/>
          </a:xfrm>
          <a:prstGeom prst="rect">
            <a:avLst/>
          </a:prstGeom>
        </p:spPr>
      </p:pic>
      <p:sp>
        <p:nvSpPr>
          <p:cNvPr id="7" name="TextBox 7"/>
          <p:cNvSpPr txBox="1"/>
          <p:nvPr/>
        </p:nvSpPr>
        <p:spPr>
          <a:xfrm>
            <a:off x="1028700" y="3937328"/>
            <a:ext cx="5696037" cy="4927918"/>
          </a:xfrm>
          <a:prstGeom prst="rect">
            <a:avLst/>
          </a:prstGeom>
        </p:spPr>
        <p:txBody>
          <a:bodyPr lIns="0" tIns="0" rIns="0" bIns="0" rtlCol="0" anchor="t">
            <a:spAutoFit/>
          </a:bodyPr>
          <a:lstStyle/>
          <a:p>
            <a:pPr>
              <a:lnSpc>
                <a:spcPts val="3542"/>
              </a:lnSpc>
            </a:pPr>
            <a:r>
              <a:rPr lang="en-US" sz="2724">
                <a:solidFill>
                  <a:srgbClr val="171717"/>
                </a:solidFill>
                <a:latin typeface="Public Sans"/>
              </a:rPr>
              <a:t>Önerilen yöntemde, veri setinde bulunan fundus görüntülerine ait damarların bölütlenmesi sağlanmıştır.</a:t>
            </a:r>
          </a:p>
          <a:p>
            <a:pPr>
              <a:lnSpc>
                <a:spcPts val="3542"/>
              </a:lnSpc>
            </a:pPr>
            <a:endParaRPr lang="en-US" sz="2724">
              <a:solidFill>
                <a:srgbClr val="171717"/>
              </a:solidFill>
              <a:latin typeface="Public Sans"/>
            </a:endParaRPr>
          </a:p>
          <a:p>
            <a:pPr>
              <a:lnSpc>
                <a:spcPts val="3542"/>
              </a:lnSpc>
            </a:pPr>
            <a:r>
              <a:rPr lang="en-US" sz="2724">
                <a:solidFill>
                  <a:srgbClr val="171717"/>
                </a:solidFill>
                <a:latin typeface="Public Sans"/>
              </a:rPr>
              <a:t>Öncelikle, veri setinde bulunan görüntüler RGB renk uzayından gri ölçekli görüntülere dönüştürülür.</a:t>
            </a:r>
          </a:p>
          <a:p>
            <a:pPr>
              <a:lnSpc>
                <a:spcPts val="3542"/>
              </a:lnSpc>
            </a:pPr>
            <a:endParaRPr lang="en-US" sz="2724">
              <a:solidFill>
                <a:srgbClr val="171717"/>
              </a:solidFill>
              <a:latin typeface="Public Sans"/>
            </a:endParaRPr>
          </a:p>
          <a:p>
            <a:pPr>
              <a:lnSpc>
                <a:spcPts val="3542"/>
              </a:lnSpc>
            </a:pPr>
            <a:r>
              <a:rPr lang="en-US" sz="2724">
                <a:solidFill>
                  <a:srgbClr val="171717"/>
                </a:solidFill>
                <a:latin typeface="Public Sans"/>
              </a:rPr>
              <a:t>Gri ölçekli görüntülerin tersi üzerinde önerilen sistem uygulanır.</a:t>
            </a:r>
          </a:p>
        </p:txBody>
      </p:sp>
      <p:sp>
        <p:nvSpPr>
          <p:cNvPr id="8" name="TextBox 8"/>
          <p:cNvSpPr txBox="1"/>
          <p:nvPr/>
        </p:nvSpPr>
        <p:spPr>
          <a:xfrm>
            <a:off x="1028700" y="1019175"/>
            <a:ext cx="9291389"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3 - Kullanılan Yöntem</a:t>
            </a:r>
          </a:p>
        </p:txBody>
      </p:sp>
      <p:sp>
        <p:nvSpPr>
          <p:cNvPr id="9" name="TextBox 9"/>
          <p:cNvSpPr txBox="1"/>
          <p:nvPr/>
        </p:nvSpPr>
        <p:spPr>
          <a:xfrm>
            <a:off x="8500876" y="9482414"/>
            <a:ext cx="2138214" cy="266700"/>
          </a:xfrm>
          <a:prstGeom prst="rect">
            <a:avLst/>
          </a:prstGeom>
        </p:spPr>
        <p:txBody>
          <a:bodyPr lIns="0" tIns="0" rIns="0" bIns="0" rtlCol="0" anchor="t">
            <a:spAutoFit/>
          </a:bodyPr>
          <a:lstStyle/>
          <a:p>
            <a:pPr algn="ctr">
              <a:lnSpc>
                <a:spcPts val="2039"/>
              </a:lnSpc>
              <a:spcBef>
                <a:spcPct val="0"/>
              </a:spcBef>
            </a:pPr>
            <a:r>
              <a:rPr lang="en-US" sz="1699">
                <a:solidFill>
                  <a:srgbClr val="171717"/>
                </a:solidFill>
                <a:latin typeface="Public Sans"/>
              </a:rPr>
              <a:t>Sistemin genel yapısı</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80275" y="718026"/>
            <a:ext cx="5712013" cy="2095500"/>
          </a:xfrm>
          <a:prstGeom prst="rect">
            <a:avLst/>
          </a:prstGeom>
        </p:spPr>
        <p:txBody>
          <a:bodyPr lIns="0" tIns="0" rIns="0" bIns="0" rtlCol="0" anchor="t">
            <a:spAutoFit/>
          </a:bodyPr>
          <a:lstStyle/>
          <a:p>
            <a:pPr algn="ctr">
              <a:lnSpc>
                <a:spcPts val="5519"/>
              </a:lnSpc>
            </a:pPr>
            <a:r>
              <a:rPr lang="en-US" sz="4599">
                <a:solidFill>
                  <a:srgbClr val="171717"/>
                </a:solidFill>
                <a:latin typeface="Public Sans Bold"/>
              </a:rPr>
              <a:t>Veri Seti</a:t>
            </a:r>
          </a:p>
          <a:p>
            <a:pPr algn="ctr">
              <a:lnSpc>
                <a:spcPts val="5519"/>
              </a:lnSpc>
            </a:pPr>
            <a:r>
              <a:rPr lang="en-US" sz="4599">
                <a:solidFill>
                  <a:srgbClr val="171717"/>
                </a:solidFill>
                <a:latin typeface="Public Sans Bold"/>
              </a:rPr>
              <a:t>ve</a:t>
            </a:r>
          </a:p>
          <a:p>
            <a:pPr marL="0" lvl="0" indent="0" algn="ctr">
              <a:lnSpc>
                <a:spcPts val="5519"/>
              </a:lnSpc>
              <a:spcBef>
                <a:spcPct val="0"/>
              </a:spcBef>
            </a:pPr>
            <a:r>
              <a:rPr lang="en-US" sz="4599">
                <a:solidFill>
                  <a:srgbClr val="171717"/>
                </a:solidFill>
                <a:latin typeface="Public Sans Bold"/>
              </a:rPr>
              <a:t>Morfolojik İşlemler</a:t>
            </a:r>
          </a:p>
        </p:txBody>
      </p:sp>
      <p:grpSp>
        <p:nvGrpSpPr>
          <p:cNvPr id="3" name="Group 3"/>
          <p:cNvGrpSpPr/>
          <p:nvPr/>
        </p:nvGrpSpPr>
        <p:grpSpPr>
          <a:xfrm>
            <a:off x="1028700" y="3619235"/>
            <a:ext cx="8067675" cy="5639065"/>
            <a:chOff x="0" y="0"/>
            <a:chExt cx="10756900" cy="7518754"/>
          </a:xfrm>
        </p:grpSpPr>
        <p:pic>
          <p:nvPicPr>
            <p:cNvPr id="4" name="Picture 4"/>
            <p:cNvPicPr>
              <a:picLocks noChangeAspect="1"/>
            </p:cNvPicPr>
            <p:nvPr/>
          </p:nvPicPr>
          <p:blipFill>
            <a:blip r:embed="rId2"/>
            <a:srcRect l="2310" r="2310"/>
            <a:stretch>
              <a:fillRect/>
            </a:stretch>
          </p:blipFill>
          <p:spPr>
            <a:xfrm>
              <a:off x="0" y="0"/>
              <a:ext cx="10756900" cy="7518754"/>
            </a:xfrm>
            <a:prstGeom prst="rect">
              <a:avLst/>
            </a:prstGeom>
          </p:spPr>
        </p:pic>
      </p:grpSp>
      <p:sp>
        <p:nvSpPr>
          <p:cNvPr id="5" name="TextBox 5"/>
          <p:cNvSpPr txBox="1"/>
          <p:nvPr/>
        </p:nvSpPr>
        <p:spPr>
          <a:xfrm>
            <a:off x="9916411" y="1000125"/>
            <a:ext cx="7598483" cy="3598227"/>
          </a:xfrm>
          <a:prstGeom prst="rect">
            <a:avLst/>
          </a:prstGeom>
        </p:spPr>
        <p:txBody>
          <a:bodyPr lIns="0" tIns="0" rIns="0" bIns="0" rtlCol="0" anchor="t">
            <a:spAutoFit/>
          </a:bodyPr>
          <a:lstStyle/>
          <a:p>
            <a:pPr>
              <a:lnSpc>
                <a:spcPts val="3152"/>
              </a:lnSpc>
            </a:pPr>
            <a:r>
              <a:rPr lang="en-US" sz="2425">
                <a:solidFill>
                  <a:srgbClr val="171717"/>
                </a:solidFill>
                <a:latin typeface="Public Sans"/>
              </a:rPr>
              <a:t>Önerilen yöntem diğer yöntemlerle kıyaslanabilir olması açısından halka açık olarak sunulan DRIVE veri seti üzerinde test edilmiştir.</a:t>
            </a:r>
          </a:p>
          <a:p>
            <a:pPr>
              <a:lnSpc>
                <a:spcPts val="3152"/>
              </a:lnSpc>
            </a:pPr>
            <a:endParaRPr lang="en-US" sz="2425">
              <a:solidFill>
                <a:srgbClr val="171717"/>
              </a:solidFill>
              <a:latin typeface="Public Sans"/>
            </a:endParaRPr>
          </a:p>
          <a:p>
            <a:pPr>
              <a:lnSpc>
                <a:spcPts val="3152"/>
              </a:lnSpc>
            </a:pPr>
            <a:r>
              <a:rPr lang="en-US" sz="2425">
                <a:solidFill>
                  <a:srgbClr val="171717"/>
                </a:solidFill>
                <a:latin typeface="Public Sans"/>
              </a:rPr>
              <a:t>DRIVE veri setindeki görüntüler 45° görüş alanında Canon 3CCD ile çekilmiştir.</a:t>
            </a:r>
          </a:p>
          <a:p>
            <a:pPr>
              <a:lnSpc>
                <a:spcPts val="3152"/>
              </a:lnSpc>
            </a:pPr>
            <a:endParaRPr lang="en-US" sz="2425">
              <a:solidFill>
                <a:srgbClr val="171717"/>
              </a:solidFill>
              <a:latin typeface="Public Sans"/>
            </a:endParaRPr>
          </a:p>
          <a:p>
            <a:pPr algn="l">
              <a:lnSpc>
                <a:spcPts val="3152"/>
              </a:lnSpc>
            </a:pPr>
            <a:r>
              <a:rPr lang="en-US" sz="2425">
                <a:solidFill>
                  <a:srgbClr val="171717"/>
                </a:solidFill>
                <a:latin typeface="Public Sans"/>
              </a:rPr>
              <a:t>Görüntülerin her biri 565 × 584 piksel boyutunda 20 eğitim ve 20 test görüntüsünden oluşmaktadır.</a:t>
            </a:r>
          </a:p>
        </p:txBody>
      </p:sp>
      <p:sp>
        <p:nvSpPr>
          <p:cNvPr id="6" name="AutoShape 6"/>
          <p:cNvSpPr/>
          <p:nvPr/>
        </p:nvSpPr>
        <p:spPr>
          <a:xfrm rot="-5400000">
            <a:off x="3976688" y="5119688"/>
            <a:ext cx="10287000" cy="0"/>
          </a:xfrm>
          <a:prstGeom prst="line">
            <a:avLst/>
          </a:prstGeom>
          <a:ln w="47625" cap="rnd">
            <a:solidFill>
              <a:srgbClr val="171717"/>
            </a:solidFill>
            <a:prstDash val="sysDash"/>
            <a:headEnd type="none" w="sm" len="sm"/>
            <a:tailEnd type="none" w="sm" len="sm"/>
          </a:ln>
        </p:spPr>
      </p:sp>
      <p:sp>
        <p:nvSpPr>
          <p:cNvPr id="7" name="AutoShape 7"/>
          <p:cNvSpPr/>
          <p:nvPr/>
        </p:nvSpPr>
        <p:spPr>
          <a:xfrm>
            <a:off x="-23813" y="3571610"/>
            <a:ext cx="9120188" cy="0"/>
          </a:xfrm>
          <a:prstGeom prst="line">
            <a:avLst/>
          </a:prstGeom>
          <a:ln w="47625" cap="flat">
            <a:solidFill>
              <a:srgbClr val="171717"/>
            </a:solidFill>
            <a:prstDash val="solid"/>
            <a:headEnd type="none" w="sm" len="sm"/>
            <a:tailEnd type="none" w="sm" len="sm"/>
          </a:ln>
        </p:spPr>
      </p:sp>
      <p:sp>
        <p:nvSpPr>
          <p:cNvPr id="8" name="AutoShape 8"/>
          <p:cNvSpPr/>
          <p:nvPr/>
        </p:nvSpPr>
        <p:spPr>
          <a:xfrm rot="-5400000">
            <a:off x="-2281370" y="6929305"/>
            <a:ext cx="6667765" cy="0"/>
          </a:xfrm>
          <a:prstGeom prst="line">
            <a:avLst/>
          </a:prstGeom>
          <a:ln w="47625" cap="flat">
            <a:solidFill>
              <a:srgbClr val="171717"/>
            </a:solidFill>
            <a:prstDash val="solid"/>
            <a:headEnd type="none" w="sm" len="sm"/>
            <a:tailEnd type="none" w="sm" len="sm"/>
          </a:ln>
        </p:spPr>
      </p:sp>
      <p:sp>
        <p:nvSpPr>
          <p:cNvPr id="9" name="AutoShape 9"/>
          <p:cNvSpPr/>
          <p:nvPr/>
        </p:nvSpPr>
        <p:spPr>
          <a:xfrm>
            <a:off x="-23813" y="9258300"/>
            <a:ext cx="9120188" cy="0"/>
          </a:xfrm>
          <a:prstGeom prst="line">
            <a:avLst/>
          </a:prstGeom>
          <a:ln w="47625" cap="rnd">
            <a:solidFill>
              <a:srgbClr val="171717"/>
            </a:solidFill>
            <a:prstDash val="sysDash"/>
            <a:headEnd type="none" w="sm" len="sm"/>
            <a:tailEnd type="none" w="sm" len="sm"/>
          </a:ln>
        </p:spPr>
      </p:sp>
      <p:sp>
        <p:nvSpPr>
          <p:cNvPr id="10" name="TextBox 10"/>
          <p:cNvSpPr txBox="1"/>
          <p:nvPr/>
        </p:nvSpPr>
        <p:spPr>
          <a:xfrm>
            <a:off x="9916411" y="6107748"/>
            <a:ext cx="7598483" cy="3198177"/>
          </a:xfrm>
          <a:prstGeom prst="rect">
            <a:avLst/>
          </a:prstGeom>
        </p:spPr>
        <p:txBody>
          <a:bodyPr lIns="0" tIns="0" rIns="0" bIns="0" rtlCol="0" anchor="t">
            <a:spAutoFit/>
          </a:bodyPr>
          <a:lstStyle/>
          <a:p>
            <a:pPr>
              <a:lnSpc>
                <a:spcPts val="3152"/>
              </a:lnSpc>
            </a:pPr>
            <a:r>
              <a:rPr lang="en-US" sz="2425">
                <a:solidFill>
                  <a:srgbClr val="171717"/>
                </a:solidFill>
                <a:latin typeface="Public Sans"/>
              </a:rPr>
              <a:t>Retina kan damarları, retina arka planına göre daha koyu görünürler. Ancak, bazı durumlarda kan damarlarının merkez çizgisi bölgesinde parlaklık görünür.</a:t>
            </a:r>
          </a:p>
          <a:p>
            <a:pPr>
              <a:lnSpc>
                <a:spcPts val="3152"/>
              </a:lnSpc>
            </a:pPr>
            <a:endParaRPr lang="en-US" sz="2425">
              <a:solidFill>
                <a:srgbClr val="171717"/>
              </a:solidFill>
              <a:latin typeface="Public Sans"/>
            </a:endParaRPr>
          </a:p>
          <a:p>
            <a:pPr algn="l">
              <a:lnSpc>
                <a:spcPts val="3152"/>
              </a:lnSpc>
            </a:pPr>
            <a:r>
              <a:rPr lang="en-US" sz="2425">
                <a:solidFill>
                  <a:srgbClr val="171717"/>
                </a:solidFill>
                <a:latin typeface="Public Sans"/>
              </a:rPr>
              <a:t>Bu görünüm yansımalardan kaynaklanmaktadır. Bu durumu ortadan kaldırmak için ilk önce morfolojik açma işlemi uygulanır.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7E3"/>
        </a:solidFill>
        <a:effectLst/>
      </p:bgPr>
    </p:bg>
    <p:spTree>
      <p:nvGrpSpPr>
        <p:cNvPr id="1" name=""/>
        <p:cNvGrpSpPr/>
        <p:nvPr/>
      </p:nvGrpSpPr>
      <p:grpSpPr>
        <a:xfrm>
          <a:off x="0" y="0"/>
          <a:ext cx="0" cy="0"/>
          <a:chOff x="0" y="0"/>
          <a:chExt cx="0" cy="0"/>
        </a:xfrm>
      </p:grpSpPr>
      <p:sp>
        <p:nvSpPr>
          <p:cNvPr id="2" name="AutoShape 2"/>
          <p:cNvSpPr/>
          <p:nvPr/>
        </p:nvSpPr>
        <p:spPr>
          <a:xfrm>
            <a:off x="0" y="3159760"/>
            <a:ext cx="18654760" cy="0"/>
          </a:xfrm>
          <a:prstGeom prst="line">
            <a:avLst/>
          </a:prstGeom>
          <a:ln w="47625" cap="flat">
            <a:solidFill>
              <a:srgbClr val="171717"/>
            </a:solidFill>
            <a:prstDash val="solid"/>
            <a:headEnd type="none" w="sm" len="sm"/>
            <a:tailEnd type="none" w="sm" len="sm"/>
          </a:ln>
        </p:spPr>
      </p:sp>
      <p:grpSp>
        <p:nvGrpSpPr>
          <p:cNvPr id="3" name="Group 3"/>
          <p:cNvGrpSpPr/>
          <p:nvPr/>
        </p:nvGrpSpPr>
        <p:grpSpPr>
          <a:xfrm>
            <a:off x="17259301" y="3207385"/>
            <a:ext cx="1028700" cy="6050915"/>
            <a:chOff x="0" y="0"/>
            <a:chExt cx="2087988" cy="8067887"/>
          </a:xfrm>
        </p:grpSpPr>
        <p:pic>
          <p:nvPicPr>
            <p:cNvPr id="4" name="Picture 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412" y="6053203"/>
              <a:ext cx="2029443" cy="2014684"/>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8545" y="4023760"/>
              <a:ext cx="2029443" cy="2029443"/>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2017734"/>
              <a:ext cx="2007304" cy="2029443"/>
            </a:xfrm>
            <a:prstGeom prst="rect">
              <a:avLst/>
            </a:prstGeom>
          </p:spPr>
        </p:pic>
        <p:pic>
          <p:nvPicPr>
            <p:cNvPr id="7" name="Picture 7"/>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8545" y="0"/>
              <a:ext cx="2029443" cy="2029443"/>
            </a:xfrm>
            <a:prstGeom prst="rect">
              <a:avLst/>
            </a:prstGeom>
          </p:spPr>
        </p:pic>
      </p:grpSp>
      <p:sp>
        <p:nvSpPr>
          <p:cNvPr id="8" name="AutoShape 8"/>
          <p:cNvSpPr/>
          <p:nvPr/>
        </p:nvSpPr>
        <p:spPr>
          <a:xfrm rot="-5400000">
            <a:off x="2922905" y="6675755"/>
            <a:ext cx="7079615" cy="0"/>
          </a:xfrm>
          <a:prstGeom prst="line">
            <a:avLst/>
          </a:prstGeom>
          <a:ln w="47625" cap="rnd">
            <a:solidFill>
              <a:srgbClr val="171717"/>
            </a:solidFill>
            <a:prstDash val="sysDash"/>
            <a:headEnd type="none" w="sm" len="sm"/>
            <a:tailEnd type="none" w="sm" len="sm"/>
          </a:ln>
        </p:spPr>
      </p:sp>
      <p:sp>
        <p:nvSpPr>
          <p:cNvPr id="9" name="AutoShape 9"/>
          <p:cNvSpPr/>
          <p:nvPr/>
        </p:nvSpPr>
        <p:spPr>
          <a:xfrm rot="-5400000">
            <a:off x="8333105" y="6675755"/>
            <a:ext cx="7079615" cy="0"/>
          </a:xfrm>
          <a:prstGeom prst="line">
            <a:avLst/>
          </a:prstGeom>
          <a:ln w="47625" cap="rnd">
            <a:solidFill>
              <a:srgbClr val="171717"/>
            </a:solidFill>
            <a:prstDash val="sysDash"/>
            <a:headEnd type="none" w="sm" len="sm"/>
            <a:tailEnd type="none" w="sm" len="sm"/>
          </a:ln>
        </p:spPr>
      </p:sp>
      <p:sp>
        <p:nvSpPr>
          <p:cNvPr id="10" name="AutoShape 10"/>
          <p:cNvSpPr/>
          <p:nvPr/>
        </p:nvSpPr>
        <p:spPr>
          <a:xfrm rot="-5400000">
            <a:off x="13743305" y="6675755"/>
            <a:ext cx="7079615" cy="0"/>
          </a:xfrm>
          <a:prstGeom prst="line">
            <a:avLst/>
          </a:prstGeom>
          <a:ln w="47625" cap="rnd">
            <a:solidFill>
              <a:srgbClr val="171717"/>
            </a:solidFill>
            <a:prstDash val="sysDash"/>
            <a:headEnd type="none" w="sm" len="sm"/>
            <a:tailEnd type="none" w="sm" len="sm"/>
          </a:ln>
        </p:spPr>
      </p:sp>
      <p:sp>
        <p:nvSpPr>
          <p:cNvPr id="11" name="AutoShape 11"/>
          <p:cNvSpPr/>
          <p:nvPr/>
        </p:nvSpPr>
        <p:spPr>
          <a:xfrm rot="-5400000">
            <a:off x="-2487295" y="6675755"/>
            <a:ext cx="7079615" cy="0"/>
          </a:xfrm>
          <a:prstGeom prst="line">
            <a:avLst/>
          </a:prstGeom>
          <a:ln w="47625" cap="rnd">
            <a:solidFill>
              <a:srgbClr val="171717"/>
            </a:solidFill>
            <a:prstDash val="sysDash"/>
            <a:headEnd type="none" w="sm" len="sm"/>
            <a:tailEnd type="none" w="sm" len="sm"/>
          </a:ln>
        </p:spPr>
      </p:sp>
      <p:sp>
        <p:nvSpPr>
          <p:cNvPr id="12" name="AutoShape 12"/>
          <p:cNvSpPr/>
          <p:nvPr/>
        </p:nvSpPr>
        <p:spPr>
          <a:xfrm>
            <a:off x="-366760" y="9258300"/>
            <a:ext cx="18654760" cy="0"/>
          </a:xfrm>
          <a:prstGeom prst="line">
            <a:avLst/>
          </a:prstGeom>
          <a:ln w="47625" cap="flat">
            <a:solidFill>
              <a:srgbClr val="171717"/>
            </a:solidFill>
            <a:prstDash val="solid"/>
            <a:headEnd type="none" w="sm" len="sm"/>
            <a:tailEnd type="none" w="sm" len="sm"/>
          </a:ln>
        </p:spPr>
      </p:sp>
      <p:grpSp>
        <p:nvGrpSpPr>
          <p:cNvPr id="13" name="Group 13"/>
          <p:cNvGrpSpPr/>
          <p:nvPr/>
        </p:nvGrpSpPr>
        <p:grpSpPr>
          <a:xfrm>
            <a:off x="0" y="3205195"/>
            <a:ext cx="978670" cy="6122353"/>
            <a:chOff x="0" y="0"/>
            <a:chExt cx="2074843" cy="8163137"/>
          </a:xfrm>
        </p:grpSpPr>
        <p:pic>
          <p:nvPicPr>
            <p:cNvPr id="14" name="Picture 14"/>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6137372"/>
              <a:ext cx="2040606" cy="2025765"/>
            </a:xfrm>
            <a:prstGeom prst="rect">
              <a:avLst/>
            </a:prstGeom>
          </p:spPr>
        </p:pic>
        <p:pic>
          <p:nvPicPr>
            <p:cNvPr id="15" name="Picture 15"/>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34237" y="4066371"/>
              <a:ext cx="2040606" cy="2040606"/>
            </a:xfrm>
            <a:prstGeom prst="rect">
              <a:avLst/>
            </a:prstGeom>
          </p:spPr>
        </p:pic>
        <p:pic>
          <p:nvPicPr>
            <p:cNvPr id="16" name="Picture 16"/>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4237" y="2025765"/>
              <a:ext cx="2040606" cy="2040606"/>
            </a:xfrm>
            <a:prstGeom prst="rect">
              <a:avLst/>
            </a:prstGeom>
          </p:spPr>
        </p:pic>
        <p:pic>
          <p:nvPicPr>
            <p:cNvPr id="17" name="Picture 17"/>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0" y="0"/>
              <a:ext cx="2040606" cy="2025765"/>
            </a:xfrm>
            <a:prstGeom prst="rect">
              <a:avLst/>
            </a:prstGeom>
          </p:spPr>
        </p:pic>
      </p:grpSp>
      <p:pic>
        <p:nvPicPr>
          <p:cNvPr id="18" name="Picture 18"/>
          <p:cNvPicPr>
            <a:picLocks noChangeAspect="1"/>
          </p:cNvPicPr>
          <p:nvPr/>
        </p:nvPicPr>
        <p:blipFill>
          <a:blip r:embed="rId18"/>
          <a:srcRect/>
          <a:stretch>
            <a:fillRect/>
          </a:stretch>
        </p:blipFill>
        <p:spPr>
          <a:xfrm>
            <a:off x="7317336" y="6699567"/>
            <a:ext cx="3650244" cy="969091"/>
          </a:xfrm>
          <a:prstGeom prst="rect">
            <a:avLst/>
          </a:prstGeom>
        </p:spPr>
      </p:pic>
      <p:pic>
        <p:nvPicPr>
          <p:cNvPr id="19" name="Picture 19"/>
          <p:cNvPicPr>
            <a:picLocks noChangeAspect="1"/>
          </p:cNvPicPr>
          <p:nvPr/>
        </p:nvPicPr>
        <p:blipFill>
          <a:blip r:embed="rId19"/>
          <a:srcRect/>
          <a:stretch>
            <a:fillRect/>
          </a:stretch>
        </p:blipFill>
        <p:spPr>
          <a:xfrm>
            <a:off x="12174268" y="4283710"/>
            <a:ext cx="4807490" cy="3427318"/>
          </a:xfrm>
          <a:prstGeom prst="rect">
            <a:avLst/>
          </a:prstGeom>
        </p:spPr>
      </p:pic>
      <p:grpSp>
        <p:nvGrpSpPr>
          <p:cNvPr id="20" name="Group 20"/>
          <p:cNvGrpSpPr/>
          <p:nvPr/>
        </p:nvGrpSpPr>
        <p:grpSpPr>
          <a:xfrm>
            <a:off x="1710647" y="4729467"/>
            <a:ext cx="4020088" cy="3044683"/>
            <a:chOff x="0" y="0"/>
            <a:chExt cx="5360118" cy="4059578"/>
          </a:xfrm>
        </p:grpSpPr>
        <p:sp>
          <p:nvSpPr>
            <p:cNvPr id="21" name="TextBox 21"/>
            <p:cNvSpPr txBox="1"/>
            <p:nvPr/>
          </p:nvSpPr>
          <p:spPr>
            <a:xfrm>
              <a:off x="0" y="-47625"/>
              <a:ext cx="5360118" cy="726651"/>
            </a:xfrm>
            <a:prstGeom prst="rect">
              <a:avLst/>
            </a:prstGeom>
          </p:spPr>
          <p:txBody>
            <a:bodyPr lIns="0" tIns="0" rIns="0" bIns="0" rtlCol="0" anchor="t">
              <a:spAutoFit/>
            </a:bodyPr>
            <a:lstStyle/>
            <a:p>
              <a:pPr>
                <a:lnSpc>
                  <a:spcPts val="4420"/>
                </a:lnSpc>
              </a:pPr>
              <a:r>
                <a:rPr lang="en-US" sz="3400">
                  <a:solidFill>
                    <a:srgbClr val="171717"/>
                  </a:solidFill>
                  <a:latin typeface="Public Sans"/>
                </a:rPr>
                <a:t>Bölütleme sonuçları</a:t>
              </a:r>
            </a:p>
          </p:txBody>
        </p:sp>
        <p:sp>
          <p:nvSpPr>
            <p:cNvPr id="22" name="TextBox 22"/>
            <p:cNvSpPr txBox="1"/>
            <p:nvPr/>
          </p:nvSpPr>
          <p:spPr>
            <a:xfrm>
              <a:off x="0" y="1593238"/>
              <a:ext cx="5360118" cy="2288540"/>
            </a:xfrm>
            <a:prstGeom prst="rect">
              <a:avLst/>
            </a:prstGeom>
          </p:spPr>
          <p:txBody>
            <a:bodyPr lIns="0" tIns="0" rIns="0" bIns="0" rtlCol="0" anchor="t">
              <a:spAutoFit/>
            </a:bodyPr>
            <a:lstStyle/>
            <a:p>
              <a:pPr>
                <a:lnSpc>
                  <a:spcPts val="2730"/>
                </a:lnSpc>
              </a:pPr>
              <a:r>
                <a:rPr lang="en-US" sz="2100">
                  <a:solidFill>
                    <a:srgbClr val="171717"/>
                  </a:solidFill>
                  <a:latin typeface="Public Sans"/>
                </a:rPr>
                <a:t>Üç farklı eşikleme algoritması iyileştirilmiş fundus görüntüleri üzerinde uygulanarak damar piksellerinin bölütlenmesi sağlanmıştır.</a:t>
              </a:r>
            </a:p>
          </p:txBody>
        </p:sp>
      </p:grpSp>
      <p:sp>
        <p:nvSpPr>
          <p:cNvPr id="23" name="TextBox 23"/>
          <p:cNvSpPr txBox="1"/>
          <p:nvPr/>
        </p:nvSpPr>
        <p:spPr>
          <a:xfrm>
            <a:off x="1028700" y="1019175"/>
            <a:ext cx="12581725"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4 - Bulgular ve Tartışma</a:t>
            </a:r>
          </a:p>
        </p:txBody>
      </p:sp>
      <p:sp>
        <p:nvSpPr>
          <p:cNvPr id="24" name="TextBox 24"/>
          <p:cNvSpPr txBox="1"/>
          <p:nvPr/>
        </p:nvSpPr>
        <p:spPr>
          <a:xfrm>
            <a:off x="7317336" y="4700892"/>
            <a:ext cx="4020088" cy="1336040"/>
          </a:xfrm>
          <a:prstGeom prst="rect">
            <a:avLst/>
          </a:prstGeom>
        </p:spPr>
        <p:txBody>
          <a:bodyPr lIns="0" tIns="0" rIns="0" bIns="0" rtlCol="0" anchor="t">
            <a:spAutoFit/>
          </a:bodyPr>
          <a:lstStyle/>
          <a:p>
            <a:pPr>
              <a:lnSpc>
                <a:spcPts val="2664"/>
              </a:lnSpc>
            </a:pPr>
            <a:r>
              <a:rPr lang="en-US" sz="2049">
                <a:solidFill>
                  <a:srgbClr val="171717"/>
                </a:solidFill>
                <a:latin typeface="Public Sans"/>
              </a:rPr>
              <a:t>Uygulanan yöntemin başarı ölçütünü hesaplamak için</a:t>
            </a:r>
          </a:p>
          <a:p>
            <a:pPr>
              <a:lnSpc>
                <a:spcPts val="2664"/>
              </a:lnSpc>
            </a:pPr>
            <a:r>
              <a:rPr lang="en-US" sz="2049">
                <a:solidFill>
                  <a:srgbClr val="171717"/>
                </a:solidFill>
                <a:latin typeface="Public Sans"/>
              </a:rPr>
              <a:t>Doğruluk Oranı ölçüsü kullanılmıştır.</a:t>
            </a:r>
          </a:p>
        </p:txBody>
      </p:sp>
      <p:sp>
        <p:nvSpPr>
          <p:cNvPr id="25" name="TextBox 25"/>
          <p:cNvSpPr txBox="1"/>
          <p:nvPr/>
        </p:nvSpPr>
        <p:spPr>
          <a:xfrm>
            <a:off x="7124700" y="7761851"/>
            <a:ext cx="4020088" cy="669290"/>
          </a:xfrm>
          <a:prstGeom prst="rect">
            <a:avLst/>
          </a:prstGeom>
        </p:spPr>
        <p:txBody>
          <a:bodyPr lIns="0" tIns="0" rIns="0" bIns="0" rtlCol="0" anchor="t">
            <a:spAutoFit/>
          </a:bodyPr>
          <a:lstStyle/>
          <a:p>
            <a:pPr algn="ctr">
              <a:lnSpc>
                <a:spcPts val="2664"/>
              </a:lnSpc>
            </a:pPr>
            <a:r>
              <a:rPr lang="en-US" sz="2049">
                <a:solidFill>
                  <a:srgbClr val="171717"/>
                </a:solidFill>
                <a:latin typeface="Public Sans"/>
              </a:rPr>
              <a:t>Doğruluk Oranı ölçütünün matematiksel ifadesi</a:t>
            </a:r>
          </a:p>
        </p:txBody>
      </p:sp>
      <p:sp>
        <p:nvSpPr>
          <p:cNvPr id="26" name="TextBox 26"/>
          <p:cNvSpPr txBox="1"/>
          <p:nvPr/>
        </p:nvSpPr>
        <p:spPr>
          <a:xfrm>
            <a:off x="12534900" y="7846641"/>
            <a:ext cx="4020088" cy="577850"/>
          </a:xfrm>
          <a:prstGeom prst="rect">
            <a:avLst/>
          </a:prstGeom>
        </p:spPr>
        <p:txBody>
          <a:bodyPr lIns="0" tIns="0" rIns="0" bIns="0" rtlCol="0" anchor="t">
            <a:spAutoFit/>
          </a:bodyPr>
          <a:lstStyle/>
          <a:p>
            <a:pPr algn="ctr">
              <a:lnSpc>
                <a:spcPts val="2275"/>
              </a:lnSpc>
            </a:pPr>
            <a:r>
              <a:rPr lang="en-US" sz="1750">
                <a:solidFill>
                  <a:srgbClr val="171717"/>
                </a:solidFill>
                <a:latin typeface="Public Sans"/>
              </a:rPr>
              <a:t>Eşikleme yöntemlerinin doğruluk oran sonuçları</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965026"/>
            <a:ext cx="6831731" cy="3428047"/>
          </a:xfrm>
          <a:prstGeom prst="rect">
            <a:avLst/>
          </a:prstGeom>
        </p:spPr>
        <p:txBody>
          <a:bodyPr lIns="0" tIns="0" rIns="0" bIns="0" rtlCol="0" anchor="t">
            <a:spAutoFit/>
          </a:bodyPr>
          <a:lstStyle/>
          <a:p>
            <a:pPr>
              <a:lnSpc>
                <a:spcPts val="3022"/>
              </a:lnSpc>
            </a:pPr>
            <a:r>
              <a:rPr lang="en-US" sz="2325">
                <a:solidFill>
                  <a:srgbClr val="171717"/>
                </a:solidFill>
                <a:latin typeface="Public Sans"/>
              </a:rPr>
              <a:t>Bu makalede, paylaşıma açık olarak sunulan DRIVE veri seti üzerinde morfolojik işlemlere dayalı bir damar iyileştirme yöntemi kullanılmıştır.</a:t>
            </a:r>
          </a:p>
          <a:p>
            <a:pPr>
              <a:lnSpc>
                <a:spcPts val="3022"/>
              </a:lnSpc>
            </a:pPr>
            <a:endParaRPr lang="en-US" sz="2325">
              <a:solidFill>
                <a:srgbClr val="171717"/>
              </a:solidFill>
              <a:latin typeface="Public Sans"/>
            </a:endParaRPr>
          </a:p>
          <a:p>
            <a:pPr>
              <a:lnSpc>
                <a:spcPts val="3022"/>
              </a:lnSpc>
            </a:pPr>
            <a:r>
              <a:rPr lang="en-US" sz="2325">
                <a:solidFill>
                  <a:srgbClr val="171717"/>
                </a:solidFill>
                <a:latin typeface="Public Sans"/>
              </a:rPr>
              <a:t>Damar iyileştirme aşamasından sonra Çoklu Eşikleme, Bulanık Mantık Tabanlı Eşikleme ve Maksimum Eşikleme yöntemleri kullanılarak damar bölütlemesi yapılmıştır.</a:t>
            </a:r>
          </a:p>
        </p:txBody>
      </p:sp>
      <p:sp>
        <p:nvSpPr>
          <p:cNvPr id="3" name="TextBox 3"/>
          <p:cNvSpPr txBox="1"/>
          <p:nvPr/>
        </p:nvSpPr>
        <p:spPr>
          <a:xfrm>
            <a:off x="10510832" y="1107586"/>
            <a:ext cx="6831731" cy="2285047"/>
          </a:xfrm>
          <a:prstGeom prst="rect">
            <a:avLst/>
          </a:prstGeom>
        </p:spPr>
        <p:txBody>
          <a:bodyPr lIns="0" tIns="0" rIns="0" bIns="0" rtlCol="0" anchor="t">
            <a:spAutoFit/>
          </a:bodyPr>
          <a:lstStyle/>
          <a:p>
            <a:pPr>
              <a:lnSpc>
                <a:spcPts val="3022"/>
              </a:lnSpc>
            </a:pPr>
            <a:r>
              <a:rPr lang="en-US" sz="2325">
                <a:solidFill>
                  <a:srgbClr val="171717"/>
                </a:solidFill>
                <a:latin typeface="Public Sans"/>
              </a:rPr>
              <a:t>Bu yöntem temelde morfolojik işlemlere dayanmış olsa da asıl amaç eşikleme algoritmalarının yöntem üzerindeki performanslarının karşılaştırılmasıdır. Eşikleme yöntemleri, doğası ne olursa olsun tüm veriler üzerinde kullanılabilir.</a:t>
            </a:r>
          </a:p>
        </p:txBody>
      </p:sp>
      <p:sp>
        <p:nvSpPr>
          <p:cNvPr id="4" name="TextBox 4"/>
          <p:cNvSpPr txBox="1"/>
          <p:nvPr/>
        </p:nvSpPr>
        <p:spPr>
          <a:xfrm>
            <a:off x="1028700" y="1126636"/>
            <a:ext cx="7044818" cy="1068705"/>
          </a:xfrm>
          <a:prstGeom prst="rect">
            <a:avLst/>
          </a:prstGeom>
        </p:spPr>
        <p:txBody>
          <a:bodyPr lIns="0" tIns="0" rIns="0" bIns="0" rtlCol="0" anchor="t">
            <a:spAutoFit/>
          </a:bodyPr>
          <a:lstStyle/>
          <a:p>
            <a:pPr marL="0" lvl="0" indent="0">
              <a:lnSpc>
                <a:spcPts val="8399"/>
              </a:lnSpc>
              <a:spcBef>
                <a:spcPct val="0"/>
              </a:spcBef>
            </a:pPr>
            <a:r>
              <a:rPr lang="en-US" sz="6999" u="none">
                <a:solidFill>
                  <a:srgbClr val="171717"/>
                </a:solidFill>
                <a:latin typeface="Public Sans Bold"/>
              </a:rPr>
              <a:t>Sonuçlar</a:t>
            </a:r>
          </a:p>
        </p:txBody>
      </p:sp>
      <p:sp>
        <p:nvSpPr>
          <p:cNvPr id="5" name="AutoShape 5"/>
          <p:cNvSpPr/>
          <p:nvPr/>
        </p:nvSpPr>
        <p:spPr>
          <a:xfrm rot="-5400000">
            <a:off x="3908261" y="5211927"/>
            <a:ext cx="10471479" cy="0"/>
          </a:xfrm>
          <a:prstGeom prst="line">
            <a:avLst/>
          </a:prstGeom>
          <a:ln w="47625" cap="rnd">
            <a:solidFill>
              <a:srgbClr val="171717"/>
            </a:solidFill>
            <a:prstDash val="sysDash"/>
            <a:headEnd type="none" w="sm" len="sm"/>
            <a:tailEnd type="none" w="sm" len="sm"/>
          </a:ln>
        </p:spPr>
      </p:sp>
      <p:sp>
        <p:nvSpPr>
          <p:cNvPr id="6" name="AutoShape 6"/>
          <p:cNvSpPr/>
          <p:nvPr/>
        </p:nvSpPr>
        <p:spPr>
          <a:xfrm>
            <a:off x="0" y="3265769"/>
            <a:ext cx="9167812" cy="0"/>
          </a:xfrm>
          <a:prstGeom prst="line">
            <a:avLst/>
          </a:prstGeom>
          <a:ln w="47625" cap="flat">
            <a:solidFill>
              <a:srgbClr val="171717"/>
            </a:solidFill>
            <a:prstDash val="solid"/>
            <a:headEnd type="none" w="sm" len="sm"/>
            <a:tailEnd type="none" w="sm" len="sm"/>
          </a:ln>
        </p:spPr>
      </p:sp>
      <p:grpSp>
        <p:nvGrpSpPr>
          <p:cNvPr id="7" name="Group 7"/>
          <p:cNvGrpSpPr/>
          <p:nvPr/>
        </p:nvGrpSpPr>
        <p:grpSpPr>
          <a:xfrm>
            <a:off x="9144000" y="7051149"/>
            <a:ext cx="9143997" cy="3235851"/>
            <a:chOff x="0" y="0"/>
            <a:chExt cx="12753859" cy="4314468"/>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509482" y="31151"/>
              <a:ext cx="4244377" cy="428331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1750" y="31151"/>
              <a:ext cx="4283316" cy="4252165"/>
            </a:xfrm>
            <a:prstGeom prst="rect">
              <a:avLst/>
            </a:prstGeom>
          </p:spPr>
        </p:pic>
        <p:sp>
          <p:nvSpPr>
            <p:cNvPr id="10" name="AutoShape 10"/>
            <p:cNvSpPr/>
            <p:nvPr/>
          </p:nvSpPr>
          <p:spPr>
            <a:xfrm>
              <a:off x="0" y="0"/>
              <a:ext cx="12223750" cy="0"/>
            </a:xfrm>
            <a:prstGeom prst="line">
              <a:avLst/>
            </a:prstGeom>
            <a:ln w="63500" cap="flat">
              <a:solidFill>
                <a:srgbClr val="171717"/>
              </a:solidFill>
              <a:prstDash val="solid"/>
              <a:headEnd type="none" w="sm" len="sm"/>
              <a:tailEnd type="none" w="sm" len="sm"/>
            </a:ln>
          </p:spPr>
        </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4227372" y="63500"/>
              <a:ext cx="4282110" cy="4250968"/>
            </a:xfrm>
            <a:prstGeom prst="rect">
              <a:avLst/>
            </a:prstGeom>
          </p:spPr>
        </p:pic>
      </p:grpSp>
      <p:sp>
        <p:nvSpPr>
          <p:cNvPr id="12" name="TextBox 12"/>
          <p:cNvSpPr txBox="1"/>
          <p:nvPr/>
        </p:nvSpPr>
        <p:spPr>
          <a:xfrm>
            <a:off x="10510832" y="3697928"/>
            <a:ext cx="6831731" cy="3047047"/>
          </a:xfrm>
          <a:prstGeom prst="rect">
            <a:avLst/>
          </a:prstGeom>
        </p:spPr>
        <p:txBody>
          <a:bodyPr lIns="0" tIns="0" rIns="0" bIns="0" rtlCol="0" anchor="t">
            <a:spAutoFit/>
          </a:bodyPr>
          <a:lstStyle/>
          <a:p>
            <a:pPr>
              <a:lnSpc>
                <a:spcPts val="3022"/>
              </a:lnSpc>
            </a:pPr>
            <a:r>
              <a:rPr lang="en-US" sz="2325">
                <a:solidFill>
                  <a:srgbClr val="171717"/>
                </a:solidFill>
                <a:latin typeface="Public Sans"/>
              </a:rPr>
              <a:t>Ancak, farklı eşikleme yöntemlerinin aynı iyileştirilmiş görüntü üzerinde farklı sonuçlar verdiği gözlemlenmiştir.</a:t>
            </a:r>
          </a:p>
          <a:p>
            <a:pPr>
              <a:lnSpc>
                <a:spcPts val="3022"/>
              </a:lnSpc>
            </a:pPr>
            <a:endParaRPr lang="en-US" sz="2325">
              <a:solidFill>
                <a:srgbClr val="171717"/>
              </a:solidFill>
              <a:latin typeface="Public Sans"/>
            </a:endParaRPr>
          </a:p>
          <a:p>
            <a:pPr>
              <a:lnSpc>
                <a:spcPts val="3022"/>
              </a:lnSpc>
            </a:pPr>
            <a:r>
              <a:rPr lang="en-US" sz="2325">
                <a:solidFill>
                  <a:srgbClr val="171717"/>
                </a:solidFill>
                <a:latin typeface="Public Sans"/>
              </a:rPr>
              <a:t>Bu makalede, Bulanık Mantık Tabanlı Eşikleme yönteminin ortalama doğruluk oranı 0.952 olarak hesaplanmış ve diğer iki eşikleme yönteminden daha yüksek bir değere sahip olmuştur.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9425"/>
        </a:solidFill>
        <a:effectLst/>
      </p:bgPr>
    </p:bg>
    <p:spTree>
      <p:nvGrpSpPr>
        <p:cNvPr id="1" name=""/>
        <p:cNvGrpSpPr/>
        <p:nvPr/>
      </p:nvGrpSpPr>
      <p:grpSpPr>
        <a:xfrm>
          <a:off x="0" y="0"/>
          <a:ext cx="0" cy="0"/>
          <a:chOff x="0" y="0"/>
          <a:chExt cx="0" cy="0"/>
        </a:xfrm>
      </p:grpSpPr>
      <p:sp>
        <p:nvSpPr>
          <p:cNvPr id="2" name="TextBox 2"/>
          <p:cNvSpPr txBox="1"/>
          <p:nvPr/>
        </p:nvSpPr>
        <p:spPr>
          <a:xfrm>
            <a:off x="1028700" y="8807132"/>
            <a:ext cx="7168825" cy="451168"/>
          </a:xfrm>
          <a:prstGeom prst="rect">
            <a:avLst/>
          </a:prstGeom>
        </p:spPr>
        <p:txBody>
          <a:bodyPr lIns="0" tIns="0" rIns="0" bIns="0" rtlCol="0" anchor="t">
            <a:spAutoFit/>
          </a:bodyPr>
          <a:lstStyle/>
          <a:p>
            <a:pPr marL="0" marR="0" lvl="0" indent="0" algn="l" defTabSz="914400" rtl="0" eaLnBrk="1" fontAlgn="auto" latinLnBrk="0" hangingPunct="1">
              <a:lnSpc>
                <a:spcPts val="3542"/>
              </a:lnSpc>
              <a:spcBef>
                <a:spcPts val="0"/>
              </a:spcBef>
              <a:spcAft>
                <a:spcPts val="0"/>
              </a:spcAft>
              <a:buClrTx/>
              <a:buSzTx/>
              <a:buFontTx/>
              <a:buNone/>
              <a:tabLst/>
              <a:defRPr/>
            </a:pPr>
            <a:r>
              <a:rPr kumimoji="0" lang="en-US" sz="2724" b="0" i="0" u="none" strike="noStrike" kern="1200" cap="none" spc="0" normalizeH="0" baseline="0" noProof="0">
                <a:ln>
                  <a:noFill/>
                </a:ln>
                <a:solidFill>
                  <a:srgbClr val="171717"/>
                </a:solidFill>
                <a:effectLst/>
                <a:uLnTx/>
                <a:uFillTx/>
                <a:latin typeface="Public Sans"/>
                <a:ea typeface="+mn-ea"/>
                <a:cs typeface="+mn-cs"/>
              </a:rPr>
              <a:t>Araştırma Makalesi</a:t>
            </a:r>
          </a:p>
        </p:txBody>
      </p:sp>
      <p:sp>
        <p:nvSpPr>
          <p:cNvPr id="3" name="TextBox 3"/>
          <p:cNvSpPr txBox="1"/>
          <p:nvPr/>
        </p:nvSpPr>
        <p:spPr>
          <a:xfrm>
            <a:off x="1028700" y="1993252"/>
            <a:ext cx="8449472" cy="3847207"/>
          </a:xfrm>
          <a:prstGeom prst="rect">
            <a:avLst/>
          </a:prstGeom>
        </p:spPr>
        <p:txBody>
          <a:bodyPr lIns="0" tIns="0" rIns="0" bIns="0" rtlCol="0" anchor="t">
            <a:spAutoFit/>
          </a:bodyPr>
          <a:lstStyle/>
          <a:p>
            <a:pPr marL="0" marR="0" lvl="0" indent="0" algn="l" defTabSz="914400" rtl="0" eaLnBrk="1" fontAlgn="auto" latinLnBrk="0" hangingPunct="1">
              <a:lnSpc>
                <a:spcPts val="6000"/>
              </a:lnSpc>
              <a:spcBef>
                <a:spcPts val="0"/>
              </a:spcBef>
              <a:spcAft>
                <a:spcPts val="0"/>
              </a:spcAft>
              <a:buClrTx/>
              <a:buSzTx/>
              <a:buFontTx/>
              <a:buNone/>
              <a:tabLst/>
              <a:defRPr/>
            </a:pPr>
            <a:r>
              <a:rPr kumimoji="0" lang="tr-TR" sz="5000" b="0" i="0" u="none" strike="noStrike" kern="1200" cap="none" spc="0" normalizeH="0" baseline="0" noProof="0" dirty="0">
                <a:ln>
                  <a:noFill/>
                </a:ln>
                <a:solidFill>
                  <a:srgbClr val="FFF7E3"/>
                </a:solidFill>
                <a:effectLst/>
                <a:uLnTx/>
                <a:uFillTx/>
                <a:latin typeface="Public Sans Bold"/>
                <a:ea typeface="+mn-ea"/>
                <a:cs typeface="+mn-cs"/>
              </a:rPr>
              <a:t>Görüntü İşleme Teknikleri ve Kümeleme Yöntemleri Kullanılarak Fındık Meyvesinin Tespit ve Sınıflandırması</a:t>
            </a:r>
            <a:endParaRPr kumimoji="0" lang="en-US" sz="5000" b="0" i="0" u="none" strike="noStrike" kern="1200" cap="none" spc="0" normalizeH="0" baseline="0" noProof="0" dirty="0">
              <a:ln>
                <a:noFill/>
              </a:ln>
              <a:solidFill>
                <a:srgbClr val="FFF7E3"/>
              </a:solidFill>
              <a:effectLst/>
              <a:uLnTx/>
              <a:uFillTx/>
              <a:latin typeface="Public Sans Bold"/>
              <a:ea typeface="+mn-ea"/>
              <a:cs typeface="+mn-cs"/>
            </a:endParaRPr>
          </a:p>
        </p:txBody>
      </p:sp>
      <p:grpSp>
        <p:nvGrpSpPr>
          <p:cNvPr id="4" name="Group 4"/>
          <p:cNvGrpSpPr/>
          <p:nvPr/>
        </p:nvGrpSpPr>
        <p:grpSpPr>
          <a:xfrm>
            <a:off x="10571157" y="-29725"/>
            <a:ext cx="7805417" cy="10417775"/>
            <a:chOff x="0" y="0"/>
            <a:chExt cx="10407223" cy="13890366"/>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475054"/>
              <a:ext cx="3466937" cy="3454330"/>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39634"/>
              <a:ext cx="3466937" cy="343542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6937" y="0"/>
              <a:ext cx="6861604" cy="6899236"/>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66937" y="6899236"/>
              <a:ext cx="6940285" cy="6991130"/>
            </a:xfrm>
            <a:prstGeom prst="rect">
              <a:avLst/>
            </a:prstGeom>
          </p:spPr>
        </p:pic>
        <p:sp>
          <p:nvSpPr>
            <p:cNvPr id="9" name="AutoShape 9"/>
            <p:cNvSpPr/>
            <p:nvPr/>
          </p:nvSpPr>
          <p:spPr>
            <a:xfrm>
              <a:off x="111050" y="6865884"/>
              <a:ext cx="10178074" cy="0"/>
            </a:xfrm>
            <a:prstGeom prst="line">
              <a:avLst/>
            </a:prstGeom>
            <a:ln w="63500" cap="rnd">
              <a:solidFill>
                <a:srgbClr val="171717"/>
              </a:solidFill>
              <a:prstDash val="solid"/>
              <a:headEnd type="none" w="sm" len="sm"/>
              <a:tailEnd type="none" w="sm" len="sm"/>
            </a:ln>
          </p:spPr>
        </p:sp>
        <p:sp>
          <p:nvSpPr>
            <p:cNvPr id="10" name="AutoShape 10"/>
            <p:cNvSpPr/>
            <p:nvPr/>
          </p:nvSpPr>
          <p:spPr>
            <a:xfrm rot="-5400000">
              <a:off x="-3367197" y="6873768"/>
              <a:ext cx="13731768" cy="0"/>
            </a:xfrm>
            <a:prstGeom prst="line">
              <a:avLst/>
            </a:prstGeom>
            <a:ln w="63500" cap="rnd">
              <a:solidFill>
                <a:srgbClr val="171717"/>
              </a:solidFill>
              <a:prstDash val="sysDash"/>
              <a:headEnd type="none" w="sm" len="sm"/>
              <a:tailEnd type="none" w="sm" len="sm"/>
            </a:ln>
          </p:spPr>
        </p:sp>
        <p:sp>
          <p:nvSpPr>
            <p:cNvPr id="11" name="AutoShape 11"/>
            <p:cNvSpPr/>
            <p:nvPr/>
          </p:nvSpPr>
          <p:spPr>
            <a:xfrm rot="-5400000">
              <a:off x="-6793910" y="6834134"/>
              <a:ext cx="13731768" cy="0"/>
            </a:xfrm>
            <a:prstGeom prst="line">
              <a:avLst/>
            </a:prstGeom>
            <a:ln w="63500" cap="rnd">
              <a:solidFill>
                <a:srgbClr val="171717"/>
              </a:solidFill>
              <a:prstDash val="sysDash"/>
              <a:headEnd type="none" w="sm" len="sm"/>
              <a:tailEnd type="none" w="sm" len="sm"/>
            </a:ln>
          </p:spPr>
        </p:sp>
        <p:sp>
          <p:nvSpPr>
            <p:cNvPr id="12" name="AutoShape 12"/>
            <p:cNvSpPr/>
            <p:nvPr/>
          </p:nvSpPr>
          <p:spPr>
            <a:xfrm>
              <a:off x="111050" y="3469435"/>
              <a:ext cx="3355888" cy="0"/>
            </a:xfrm>
            <a:prstGeom prst="line">
              <a:avLst/>
            </a:prstGeom>
            <a:ln w="63500" cap="rnd">
              <a:solidFill>
                <a:srgbClr val="171717"/>
              </a:solidFill>
              <a:prstDash val="solid"/>
              <a:headEnd type="none" w="sm" len="sm"/>
              <a:tailEnd type="none" w="sm" len="sm"/>
            </a:ln>
          </p:spPr>
        </p:sp>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51756" t="280"/>
            <a:stretch>
              <a:fillRect/>
            </a:stretch>
          </p:blipFill>
          <p:spPr>
            <a:xfrm>
              <a:off x="103724" y="6948434"/>
              <a:ext cx="3331464" cy="6848603"/>
            </a:xfrm>
            <a:prstGeom prst="rect">
              <a:avLst/>
            </a:prstGeom>
          </p:spPr>
        </p:pic>
      </p:grpSp>
    </p:spTree>
    <p:extLst>
      <p:ext uri="{BB962C8B-B14F-4D97-AF65-F5344CB8AC3E}">
        <p14:creationId xmlns:p14="http://schemas.microsoft.com/office/powerpoint/2010/main" val="1645164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417786" y="1019175"/>
            <a:ext cx="10042184" cy="1068705"/>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171717"/>
                </a:solidFill>
                <a:latin typeface="Public Sans Bold"/>
              </a:rPr>
              <a:t>Genel Bakış</a:t>
            </a:r>
          </a:p>
        </p:txBody>
      </p:sp>
      <p:sp>
        <p:nvSpPr>
          <p:cNvPr id="3" name="TextBox 3"/>
          <p:cNvSpPr txBox="1"/>
          <p:nvPr/>
        </p:nvSpPr>
        <p:spPr>
          <a:xfrm>
            <a:off x="3417786" y="2457177"/>
            <a:ext cx="12871109" cy="548323"/>
          </a:xfrm>
          <a:prstGeom prst="rect">
            <a:avLst/>
          </a:prstGeom>
        </p:spPr>
        <p:txBody>
          <a:bodyPr lIns="0" tIns="0" rIns="0" bIns="0" rtlCol="0" anchor="t">
            <a:spAutoFit/>
          </a:bodyPr>
          <a:lstStyle/>
          <a:p>
            <a:pPr marL="0" lvl="0" indent="0" algn="l">
              <a:lnSpc>
                <a:spcPts val="4322"/>
              </a:lnSpc>
              <a:spcBef>
                <a:spcPct val="0"/>
              </a:spcBef>
            </a:pPr>
            <a:r>
              <a:rPr lang="en-US" sz="3324" u="none">
                <a:solidFill>
                  <a:srgbClr val="171717"/>
                </a:solidFill>
                <a:latin typeface="Public Sans"/>
              </a:rPr>
              <a:t>Bu makale sunumunun ana bölümleri</a:t>
            </a:r>
          </a:p>
        </p:txBody>
      </p:sp>
      <p:sp>
        <p:nvSpPr>
          <p:cNvPr id="4" name="TextBox 4"/>
          <p:cNvSpPr txBox="1"/>
          <p:nvPr/>
        </p:nvSpPr>
        <p:spPr>
          <a:xfrm>
            <a:off x="3477504" y="4516832"/>
            <a:ext cx="5666496" cy="1960245"/>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171717"/>
                </a:solidFill>
                <a:latin typeface="Public Sans"/>
              </a:rPr>
              <a:t>Özet</a:t>
            </a:r>
          </a:p>
          <a:p>
            <a:pPr marL="518160" lvl="1" indent="-259080">
              <a:lnSpc>
                <a:spcPts val="3120"/>
              </a:lnSpc>
              <a:buFont typeface="Arial"/>
              <a:buChar char="•"/>
            </a:pPr>
            <a:r>
              <a:rPr lang="en-US" sz="2400">
                <a:solidFill>
                  <a:srgbClr val="171717"/>
                </a:solidFill>
                <a:latin typeface="Public Sans"/>
              </a:rPr>
              <a:t>Giriş</a:t>
            </a:r>
          </a:p>
          <a:p>
            <a:pPr marL="518160" lvl="1" indent="-259080">
              <a:lnSpc>
                <a:spcPts val="3120"/>
              </a:lnSpc>
              <a:buFont typeface="Arial"/>
              <a:buChar char="•"/>
            </a:pPr>
            <a:r>
              <a:rPr lang="en-US" sz="2400">
                <a:solidFill>
                  <a:srgbClr val="171717"/>
                </a:solidFill>
                <a:latin typeface="Public Sans"/>
              </a:rPr>
              <a:t>Önerilen Yöntem</a:t>
            </a:r>
          </a:p>
          <a:p>
            <a:pPr marL="518160" lvl="1" indent="-259080">
              <a:lnSpc>
                <a:spcPts val="3120"/>
              </a:lnSpc>
              <a:buFont typeface="Arial"/>
              <a:buChar char="•"/>
            </a:pPr>
            <a:r>
              <a:rPr lang="en-US" sz="2400">
                <a:solidFill>
                  <a:srgbClr val="171717"/>
                </a:solidFill>
                <a:latin typeface="Public Sans"/>
              </a:rPr>
              <a:t>Deneysel Çalışma</a:t>
            </a:r>
          </a:p>
          <a:p>
            <a:pPr marL="518160" lvl="1" indent="-259080">
              <a:lnSpc>
                <a:spcPts val="3120"/>
              </a:lnSpc>
              <a:buFont typeface="Arial"/>
              <a:buChar char="•"/>
            </a:pPr>
            <a:r>
              <a:rPr lang="en-US" sz="2400">
                <a:solidFill>
                  <a:srgbClr val="171717"/>
                </a:solidFill>
                <a:latin typeface="Public Sans"/>
              </a:rPr>
              <a:t>Sonuçlar</a:t>
            </a:r>
          </a:p>
        </p:txBody>
      </p:sp>
      <p:sp>
        <p:nvSpPr>
          <p:cNvPr id="5" name="AutoShape 5"/>
          <p:cNvSpPr/>
          <p:nvPr/>
        </p:nvSpPr>
        <p:spPr>
          <a:xfrm>
            <a:off x="0" y="8420361"/>
            <a:ext cx="18288000" cy="0"/>
          </a:xfrm>
          <a:prstGeom prst="line">
            <a:avLst/>
          </a:prstGeom>
          <a:ln w="47625" cap="flat">
            <a:solidFill>
              <a:srgbClr val="171717"/>
            </a:solidFill>
            <a:prstDash val="solid"/>
            <a:headEnd type="none" w="sm" len="sm"/>
            <a:tailEnd type="none" w="sm" len="sm"/>
          </a:ln>
        </p:spPr>
      </p:sp>
      <p:grpSp>
        <p:nvGrpSpPr>
          <p:cNvPr id="6" name="Group 6"/>
          <p:cNvGrpSpPr/>
          <p:nvPr/>
        </p:nvGrpSpPr>
        <p:grpSpPr>
          <a:xfrm>
            <a:off x="0" y="8417034"/>
            <a:ext cx="18288000" cy="2290505"/>
            <a:chOff x="0" y="0"/>
            <a:chExt cx="24384000" cy="3054006"/>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15662" y="0"/>
              <a:ext cx="2491257" cy="2482198"/>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20121" y="4436"/>
              <a:ext cx="2491351" cy="247776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96096" y="53431"/>
              <a:ext cx="2430985" cy="2439857"/>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265112" y="53431"/>
              <a:ext cx="2430985" cy="2439857"/>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852484" y="53431"/>
              <a:ext cx="2426549" cy="2439857"/>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419588" y="53431"/>
              <a:ext cx="2439857" cy="2439857"/>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0" y="42341"/>
              <a:ext cx="2426549" cy="2439857"/>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1965418" y="63616"/>
              <a:ext cx="2418582" cy="2418582"/>
            </a:xfrm>
            <a:prstGeom prst="rect">
              <a:avLst/>
            </a:prstGeom>
          </p:spPr>
        </p:pic>
        <p:pic>
          <p:nvPicPr>
            <p:cNvPr id="15" name="Picture 1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9545116" y="63616"/>
              <a:ext cx="2427409" cy="2418582"/>
            </a:xfrm>
            <a:prstGeom prst="rect">
              <a:avLst/>
            </a:prstGeom>
          </p:spPr>
        </p:pic>
        <p:pic>
          <p:nvPicPr>
            <p:cNvPr id="16" name="Picture 1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099811" y="38703"/>
              <a:ext cx="2452412" cy="2443494"/>
            </a:xfrm>
            <a:prstGeom prst="rect">
              <a:avLst/>
            </a:prstGeom>
          </p:spPr>
        </p:pic>
        <p:sp>
          <p:nvSpPr>
            <p:cNvPr id="17" name="AutoShape 17"/>
            <p:cNvSpPr/>
            <p:nvPr/>
          </p:nvSpPr>
          <p:spPr>
            <a:xfrm rot="-5400000">
              <a:off x="8171311" y="1461285"/>
              <a:ext cx="2986070" cy="0"/>
            </a:xfrm>
            <a:prstGeom prst="line">
              <a:avLst/>
            </a:prstGeom>
            <a:ln w="63500" cap="flat">
              <a:solidFill>
                <a:srgbClr val="171717"/>
              </a:solidFill>
              <a:prstDash val="solid"/>
              <a:headEnd type="none" w="sm" len="sm"/>
              <a:tailEnd type="none" w="sm" len="sm"/>
            </a:ln>
          </p:spPr>
        </p:sp>
        <p:sp>
          <p:nvSpPr>
            <p:cNvPr id="18" name="AutoShape 18"/>
            <p:cNvSpPr/>
            <p:nvPr/>
          </p:nvSpPr>
          <p:spPr>
            <a:xfrm rot="-5400000">
              <a:off x="15575026" y="1529221"/>
              <a:ext cx="2986070" cy="0"/>
            </a:xfrm>
            <a:prstGeom prst="line">
              <a:avLst/>
            </a:prstGeom>
            <a:ln w="63500" cap="flat">
              <a:solidFill>
                <a:srgbClr val="171717"/>
              </a:solidFill>
              <a:prstDash val="solid"/>
              <a:headEnd type="none" w="sm" len="sm"/>
              <a:tailEnd type="none" w="sm" len="sm"/>
            </a:ln>
          </p:spPr>
        </p:sp>
        <p:sp>
          <p:nvSpPr>
            <p:cNvPr id="19" name="AutoShape 19"/>
            <p:cNvSpPr/>
            <p:nvPr/>
          </p:nvSpPr>
          <p:spPr>
            <a:xfrm rot="-5400000">
              <a:off x="20440633" y="1529221"/>
              <a:ext cx="2986070" cy="0"/>
            </a:xfrm>
            <a:prstGeom prst="line">
              <a:avLst/>
            </a:prstGeom>
            <a:ln w="63500" cap="rnd">
              <a:solidFill>
                <a:srgbClr val="171717"/>
              </a:solidFill>
              <a:prstDash val="sysDash"/>
              <a:headEnd type="none" w="sm" len="sm"/>
              <a:tailEnd type="none" w="sm" len="sm"/>
            </a:ln>
          </p:spPr>
        </p:sp>
      </p:grpSp>
      <p:sp>
        <p:nvSpPr>
          <p:cNvPr id="20" name="AutoShape 20"/>
          <p:cNvSpPr/>
          <p:nvPr/>
        </p:nvSpPr>
        <p:spPr>
          <a:xfrm rot="-5400000">
            <a:off x="-3420016" y="5234707"/>
            <a:ext cx="10517039" cy="0"/>
          </a:xfrm>
          <a:prstGeom prst="line">
            <a:avLst/>
          </a:prstGeom>
          <a:ln w="47625" cap="rnd">
            <a:solidFill>
              <a:srgbClr val="171717"/>
            </a:solidFill>
            <a:prstDash val="sysDash"/>
            <a:headEnd type="none" w="sm" len="sm"/>
            <a:tailEnd type="none" w="sm" len="sm"/>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34253" y="0"/>
            <a:ext cx="6053747" cy="10287000"/>
            <a:chOff x="0" y="0"/>
            <a:chExt cx="8071663" cy="13716000"/>
          </a:xfrm>
        </p:grpSpPr>
        <p:pic>
          <p:nvPicPr>
            <p:cNvPr id="3" name="Picture 3"/>
            <p:cNvPicPr>
              <a:picLocks noChangeAspect="1"/>
            </p:cNvPicPr>
            <p:nvPr/>
          </p:nvPicPr>
          <p:blipFill>
            <a:blip r:embed="rId2"/>
            <a:srcRect l="5863" r="5863"/>
            <a:stretch>
              <a:fillRect/>
            </a:stretch>
          </p:blipFill>
          <p:spPr>
            <a:xfrm>
              <a:off x="0" y="0"/>
              <a:ext cx="8071663" cy="13716000"/>
            </a:xfrm>
            <a:prstGeom prst="rect">
              <a:avLst/>
            </a:prstGeom>
          </p:spPr>
        </p:pic>
      </p:grpSp>
      <p:sp>
        <p:nvSpPr>
          <p:cNvPr id="4" name="TextBox 4"/>
          <p:cNvSpPr txBox="1"/>
          <p:nvPr/>
        </p:nvSpPr>
        <p:spPr>
          <a:xfrm>
            <a:off x="1028700" y="3907003"/>
            <a:ext cx="9291389" cy="5781992"/>
          </a:xfrm>
          <a:prstGeom prst="rect">
            <a:avLst/>
          </a:prstGeom>
        </p:spPr>
        <p:txBody>
          <a:bodyPr lIns="0" tIns="0" rIns="0" bIns="0" rtlCol="0" anchor="t">
            <a:spAutoFit/>
          </a:bodyPr>
          <a:lstStyle/>
          <a:p>
            <a:pPr>
              <a:lnSpc>
                <a:spcPts val="2892"/>
              </a:lnSpc>
            </a:pPr>
            <a:r>
              <a:rPr lang="en-US" sz="2225">
                <a:solidFill>
                  <a:srgbClr val="171717"/>
                </a:solidFill>
                <a:latin typeface="Public Sans"/>
              </a:rPr>
              <a:t>Yapılan çalışmada, ortamda bulunan nesnelerin gerçek zamanlı olarak tespit edilmesi, sınıflandırılması ve elde edilen sonuçlar sunulmaktadır.</a:t>
            </a:r>
          </a:p>
          <a:p>
            <a:pPr>
              <a:lnSpc>
                <a:spcPts val="2892"/>
              </a:lnSpc>
            </a:pPr>
            <a:endParaRPr lang="en-US" sz="2225">
              <a:solidFill>
                <a:srgbClr val="171717"/>
              </a:solidFill>
              <a:latin typeface="Public Sans"/>
            </a:endParaRPr>
          </a:p>
          <a:p>
            <a:pPr>
              <a:lnSpc>
                <a:spcPts val="2892"/>
              </a:lnSpc>
            </a:pPr>
            <a:r>
              <a:rPr lang="en-US" sz="2225">
                <a:solidFill>
                  <a:srgbClr val="171717"/>
                </a:solidFill>
                <a:latin typeface="Public Sans"/>
              </a:rPr>
              <a:t>Önerilen yönteme ait deneysel çalışmaların gerçekleştirilmesinde fındık meyvesi kullanılmaktadır.</a:t>
            </a:r>
          </a:p>
          <a:p>
            <a:pPr>
              <a:lnSpc>
                <a:spcPts val="2892"/>
              </a:lnSpc>
            </a:pPr>
            <a:endParaRPr lang="en-US" sz="2225">
              <a:solidFill>
                <a:srgbClr val="171717"/>
              </a:solidFill>
              <a:latin typeface="Public Sans"/>
            </a:endParaRPr>
          </a:p>
          <a:p>
            <a:pPr>
              <a:lnSpc>
                <a:spcPts val="2892"/>
              </a:lnSpc>
            </a:pPr>
            <a:r>
              <a:rPr lang="en-US" sz="2225">
                <a:solidFill>
                  <a:srgbClr val="171717"/>
                </a:solidFill>
                <a:latin typeface="Public Sans"/>
              </a:rPr>
              <a:t>Çalışma ortamında bulunan fındıklara ait görüntü, kamera ile alındıktan sonra görüntü işleme teknikleri kullanılarak işlenmektedir.</a:t>
            </a:r>
          </a:p>
          <a:p>
            <a:pPr>
              <a:lnSpc>
                <a:spcPts val="2892"/>
              </a:lnSpc>
            </a:pPr>
            <a:endParaRPr lang="en-US" sz="2225">
              <a:solidFill>
                <a:srgbClr val="171717"/>
              </a:solidFill>
              <a:latin typeface="Public Sans"/>
            </a:endParaRPr>
          </a:p>
          <a:p>
            <a:pPr>
              <a:lnSpc>
                <a:spcPts val="2892"/>
              </a:lnSpc>
            </a:pPr>
            <a:r>
              <a:rPr lang="en-US" sz="2225">
                <a:solidFill>
                  <a:srgbClr val="171717"/>
                </a:solidFill>
                <a:latin typeface="Public Sans"/>
              </a:rPr>
              <a:t>Fındıkların görüntü düzlemi üzerinde kapladıkları boyut ve alan verileri hesaplanmaktadır. Elde edilen veriler değerlendirilerek, fındıklar gerçek zamanlı olarak küçük (K1), orta (K2) ve büyük (K3) olmak üzere üç sınıfa ayrılmaktadır.</a:t>
            </a:r>
          </a:p>
          <a:p>
            <a:pPr>
              <a:lnSpc>
                <a:spcPts val="2892"/>
              </a:lnSpc>
            </a:pPr>
            <a:endParaRPr lang="en-US" sz="2225">
              <a:solidFill>
                <a:srgbClr val="171717"/>
              </a:solidFill>
              <a:latin typeface="Public Sans"/>
            </a:endParaRPr>
          </a:p>
          <a:p>
            <a:pPr>
              <a:lnSpc>
                <a:spcPts val="2892"/>
              </a:lnSpc>
            </a:pPr>
            <a:r>
              <a:rPr lang="en-US" sz="2225">
                <a:solidFill>
                  <a:srgbClr val="171717"/>
                </a:solidFill>
                <a:latin typeface="Public Sans"/>
              </a:rPr>
              <a:t>Bu işlem ortalama tabanlı sınıflandırma ve K-means kümeleme yöntemleri kullanılarak gerçekleştirilmektedir</a:t>
            </a:r>
          </a:p>
        </p:txBody>
      </p:sp>
      <p:grpSp>
        <p:nvGrpSpPr>
          <p:cNvPr id="5" name="Group 5"/>
          <p:cNvGrpSpPr/>
          <p:nvPr/>
        </p:nvGrpSpPr>
        <p:grpSpPr>
          <a:xfrm>
            <a:off x="0" y="1028700"/>
            <a:ext cx="12234253" cy="2104201"/>
            <a:chOff x="0" y="0"/>
            <a:chExt cx="16312337" cy="2805601"/>
          </a:xfrm>
        </p:grpSpPr>
        <p:sp>
          <p:nvSpPr>
            <p:cNvPr id="6" name="TextBox 6"/>
            <p:cNvSpPr txBox="1"/>
            <p:nvPr/>
          </p:nvSpPr>
          <p:spPr>
            <a:xfrm>
              <a:off x="1371600" y="-9525"/>
              <a:ext cx="11990509" cy="1419225"/>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Özet</a:t>
              </a:r>
            </a:p>
          </p:txBody>
        </p:sp>
        <p:sp>
          <p:nvSpPr>
            <p:cNvPr id="7" name="AutoShape 7"/>
            <p:cNvSpPr/>
            <p:nvPr/>
          </p:nvSpPr>
          <p:spPr>
            <a:xfrm>
              <a:off x="0" y="2742101"/>
              <a:ext cx="16312337" cy="0"/>
            </a:xfrm>
            <a:prstGeom prst="line">
              <a:avLst/>
            </a:prstGeom>
            <a:ln w="63500" cap="rnd">
              <a:solidFill>
                <a:srgbClr val="171717"/>
              </a:solidFill>
              <a:prstDash val="solid"/>
              <a:headEnd type="none" w="sm" len="sm"/>
              <a:tailEnd type="none" w="sm" len="sm"/>
            </a:ln>
          </p:spPr>
        </p:sp>
      </p:grpSp>
      <p:sp>
        <p:nvSpPr>
          <p:cNvPr id="8" name="AutoShape 8"/>
          <p:cNvSpPr/>
          <p:nvPr/>
        </p:nvSpPr>
        <p:spPr>
          <a:xfrm rot="-5400000">
            <a:off x="6891409" y="5231345"/>
            <a:ext cx="10638062" cy="0"/>
          </a:xfrm>
          <a:prstGeom prst="line">
            <a:avLst/>
          </a:prstGeom>
          <a:ln w="47625" cap="rnd">
            <a:solidFill>
              <a:srgbClr val="171717"/>
            </a:solidFill>
            <a:prstDash val="sysDash"/>
            <a:headEnd type="none" w="sm" len="sm"/>
            <a:tailEnd type="none" w="sm" len="sm"/>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6785836"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1 - Giriş</a:t>
            </a:r>
          </a:p>
        </p:txBody>
      </p:sp>
      <p:sp>
        <p:nvSpPr>
          <p:cNvPr id="3" name="TextBox 3"/>
          <p:cNvSpPr txBox="1"/>
          <p:nvPr/>
        </p:nvSpPr>
        <p:spPr>
          <a:xfrm>
            <a:off x="9017765" y="4565912"/>
            <a:ext cx="8482245" cy="5058092"/>
          </a:xfrm>
          <a:prstGeom prst="rect">
            <a:avLst/>
          </a:prstGeom>
        </p:spPr>
        <p:txBody>
          <a:bodyPr lIns="0" tIns="0" rIns="0" bIns="0" rtlCol="0" anchor="t">
            <a:spAutoFit/>
          </a:bodyPr>
          <a:lstStyle/>
          <a:p>
            <a:pPr>
              <a:lnSpc>
                <a:spcPts val="2892"/>
              </a:lnSpc>
            </a:pPr>
            <a:r>
              <a:rPr lang="en-US" sz="2225">
                <a:solidFill>
                  <a:srgbClr val="171717"/>
                </a:solidFill>
                <a:latin typeface="Public Sans"/>
              </a:rPr>
              <a:t>K-means ve türevleri yaygın olarak kullanılmakta olan kümeleme algoritmalarıdır. K-means algoritması ile aynı türden nesneler farklı özelliklerine göre, benzer kümelere ayrılmaktadırlar.</a:t>
            </a:r>
          </a:p>
          <a:p>
            <a:pPr>
              <a:lnSpc>
                <a:spcPts val="2892"/>
              </a:lnSpc>
            </a:pPr>
            <a:endParaRPr lang="en-US" sz="2225">
              <a:solidFill>
                <a:srgbClr val="171717"/>
              </a:solidFill>
              <a:latin typeface="Public Sans"/>
            </a:endParaRPr>
          </a:p>
          <a:p>
            <a:pPr>
              <a:lnSpc>
                <a:spcPts val="2892"/>
              </a:lnSpc>
            </a:pPr>
            <a:r>
              <a:rPr lang="en-US" sz="2225">
                <a:solidFill>
                  <a:srgbClr val="171717"/>
                </a:solidFill>
                <a:latin typeface="Public Sans"/>
              </a:rPr>
              <a:t>Makalede, çalışma ortamında bulunan nesnelerin tespit edilmesi, özelliklerinin belirlenmesi ve sınıflandırmasına yönelik üç aşamalı bir sistem önerilmektedir.</a:t>
            </a:r>
          </a:p>
          <a:p>
            <a:pPr>
              <a:lnSpc>
                <a:spcPts val="2892"/>
              </a:lnSpc>
            </a:pPr>
            <a:endParaRPr lang="en-US" sz="2225">
              <a:solidFill>
                <a:srgbClr val="171717"/>
              </a:solidFill>
              <a:latin typeface="Public Sans"/>
            </a:endParaRPr>
          </a:p>
          <a:p>
            <a:pPr>
              <a:lnSpc>
                <a:spcPts val="2892"/>
              </a:lnSpc>
            </a:pPr>
            <a:r>
              <a:rPr lang="en-US" sz="2225">
                <a:solidFill>
                  <a:srgbClr val="171717"/>
                </a:solidFill>
                <a:latin typeface="Public Sans"/>
              </a:rPr>
              <a:t>Önerilen sistemin ilk aşamasında kameradan alınan görüntü üzerinde, görüntü ön işleme adımı uygulanmaktadır. İkinci aşamada, ortamda bulunan nesneler tespit edilmekte ve nesnelere ait veriler bilgi veritabanına aktarılmaktadır. Son aşamada ise bilgi veritabanı kullanılarak nesnelerin sınıflandırılması gerçekleştirilmektedir.</a:t>
            </a:r>
          </a:p>
        </p:txBody>
      </p:sp>
      <p:grpSp>
        <p:nvGrpSpPr>
          <p:cNvPr id="4" name="Group 4"/>
          <p:cNvGrpSpPr/>
          <p:nvPr/>
        </p:nvGrpSpPr>
        <p:grpSpPr>
          <a:xfrm>
            <a:off x="10010230" y="-59989"/>
            <a:ext cx="8277770" cy="4162143"/>
            <a:chOff x="0" y="0"/>
            <a:chExt cx="11037026" cy="5549524"/>
          </a:xfrm>
        </p:grpSpPr>
        <p:sp>
          <p:nvSpPr>
            <p:cNvPr id="5" name="AutoShape 5"/>
            <p:cNvSpPr/>
            <p:nvPr/>
          </p:nvSpPr>
          <p:spPr>
            <a:xfrm rot="-5400000">
              <a:off x="-2690268" y="2795757"/>
              <a:ext cx="5444035" cy="0"/>
            </a:xfrm>
            <a:prstGeom prst="line">
              <a:avLst/>
            </a:prstGeom>
            <a:ln w="63500" cap="rnd">
              <a:solidFill>
                <a:srgbClr val="171717"/>
              </a:solidFill>
              <a:prstDash val="sysDash"/>
              <a:headEnd type="none" w="sm" len="sm"/>
              <a:tailEnd type="none" w="sm" len="sm"/>
            </a:ln>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750" y="105489"/>
              <a:ext cx="5394544" cy="544403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26294" y="0"/>
              <a:ext cx="5610732" cy="5549524"/>
            </a:xfrm>
            <a:prstGeom prst="rect">
              <a:avLst/>
            </a:prstGeom>
          </p:spPr>
        </p:pic>
        <p:sp>
          <p:nvSpPr>
            <p:cNvPr id="8" name="AutoShape 8"/>
            <p:cNvSpPr/>
            <p:nvPr/>
          </p:nvSpPr>
          <p:spPr>
            <a:xfrm rot="-5400000">
              <a:off x="2672526" y="2770253"/>
              <a:ext cx="5444035" cy="0"/>
            </a:xfrm>
            <a:prstGeom prst="line">
              <a:avLst/>
            </a:prstGeom>
            <a:ln w="63500" cap="flat">
              <a:solidFill>
                <a:srgbClr val="171717"/>
              </a:solidFill>
              <a:prstDash val="solid"/>
              <a:headEnd type="none" w="sm" len="sm"/>
              <a:tailEnd type="none" w="sm" len="sm"/>
            </a:ln>
          </p:spPr>
        </p:sp>
      </p:grpSp>
      <p:sp>
        <p:nvSpPr>
          <p:cNvPr id="9" name="AutoShape 9"/>
          <p:cNvSpPr/>
          <p:nvPr/>
        </p:nvSpPr>
        <p:spPr>
          <a:xfrm>
            <a:off x="0" y="4054529"/>
            <a:ext cx="18288000" cy="0"/>
          </a:xfrm>
          <a:prstGeom prst="line">
            <a:avLst/>
          </a:prstGeom>
          <a:ln w="47625" cap="rnd">
            <a:solidFill>
              <a:srgbClr val="171717"/>
            </a:solidFill>
            <a:prstDash val="solid"/>
            <a:headEnd type="none" w="sm" len="sm"/>
            <a:tailEnd type="none" w="sm" len="sm"/>
          </a:ln>
        </p:spPr>
      </p:sp>
      <p:sp>
        <p:nvSpPr>
          <p:cNvPr id="10" name="AutoShape 10"/>
          <p:cNvSpPr/>
          <p:nvPr/>
        </p:nvSpPr>
        <p:spPr>
          <a:xfrm rot="-5400000">
            <a:off x="-2111348" y="7146952"/>
            <a:ext cx="6232471" cy="0"/>
          </a:xfrm>
          <a:prstGeom prst="line">
            <a:avLst/>
          </a:prstGeom>
          <a:ln w="47625" cap="rnd">
            <a:solidFill>
              <a:srgbClr val="171717"/>
            </a:solidFill>
            <a:prstDash val="sysDash"/>
            <a:headEnd type="none" w="sm" len="sm"/>
            <a:tailEnd type="none" w="sm" len="sm"/>
          </a:ln>
        </p:spPr>
      </p:sp>
      <p:sp>
        <p:nvSpPr>
          <p:cNvPr id="11" name="TextBox 11"/>
          <p:cNvSpPr txBox="1"/>
          <p:nvPr/>
        </p:nvSpPr>
        <p:spPr>
          <a:xfrm>
            <a:off x="1631094" y="4565912"/>
            <a:ext cx="6786596" cy="5420042"/>
          </a:xfrm>
          <a:prstGeom prst="rect">
            <a:avLst/>
          </a:prstGeom>
        </p:spPr>
        <p:txBody>
          <a:bodyPr lIns="0" tIns="0" rIns="0" bIns="0" rtlCol="0" anchor="t">
            <a:spAutoFit/>
          </a:bodyPr>
          <a:lstStyle/>
          <a:p>
            <a:pPr>
              <a:lnSpc>
                <a:spcPts val="2892"/>
              </a:lnSpc>
            </a:pPr>
            <a:r>
              <a:rPr lang="en-US" sz="2225">
                <a:solidFill>
                  <a:srgbClr val="171717"/>
                </a:solidFill>
                <a:latin typeface="Public Sans"/>
              </a:rPr>
              <a:t>Görüntü işleme ve bilgisayarlı görme uygulamaları son yıllarda ciddi bir artış göstermektedir.</a:t>
            </a:r>
          </a:p>
          <a:p>
            <a:pPr>
              <a:lnSpc>
                <a:spcPts val="2892"/>
              </a:lnSpc>
            </a:pPr>
            <a:endParaRPr lang="en-US" sz="2225">
              <a:solidFill>
                <a:srgbClr val="171717"/>
              </a:solidFill>
              <a:latin typeface="Public Sans"/>
            </a:endParaRPr>
          </a:p>
          <a:p>
            <a:pPr>
              <a:lnSpc>
                <a:spcPts val="2892"/>
              </a:lnSpc>
            </a:pPr>
            <a:r>
              <a:rPr lang="en-US" sz="2225">
                <a:solidFill>
                  <a:srgbClr val="171717"/>
                </a:solidFill>
                <a:latin typeface="Public Sans"/>
              </a:rPr>
              <a:t>Görüntü işleme teknikleri kullanılarak yapılan çalışmalarda, ilk olarak kameradan görüntüler alınmaktadır. Alınan görüntüler üzerinde, görüntü ön işleme adımları uygulanmakta ve ilgilenilen nesnelere ait özellik çıkartımı gerçekleştirilmektedir.</a:t>
            </a:r>
          </a:p>
          <a:p>
            <a:pPr>
              <a:lnSpc>
                <a:spcPts val="2892"/>
              </a:lnSpc>
            </a:pPr>
            <a:endParaRPr lang="en-US" sz="2225">
              <a:solidFill>
                <a:srgbClr val="171717"/>
              </a:solidFill>
              <a:latin typeface="Public Sans"/>
            </a:endParaRPr>
          </a:p>
          <a:p>
            <a:pPr>
              <a:lnSpc>
                <a:spcPts val="2892"/>
              </a:lnSpc>
            </a:pPr>
            <a:r>
              <a:rPr lang="en-US" sz="2225">
                <a:solidFill>
                  <a:srgbClr val="171717"/>
                </a:solidFill>
                <a:latin typeface="Public Sans"/>
              </a:rPr>
              <a:t>Bilgisayarlı görmenin yaygınlaşması sonucunda, tarım alanında ürün kalitesinin gözlenmesi, ürün sulama, ilaçlama, hasat, ürün sınıflandırma, ürün gelişimlerinin gözlenmesi gibi çalışmalar yapılmaktadır.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84966"/>
            <a:ext cx="9096375" cy="3013693"/>
            <a:chOff x="0" y="0"/>
            <a:chExt cx="12128500" cy="4018257"/>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4055122" cy="401825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67822" y="0"/>
              <a:ext cx="4018257" cy="4018257"/>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073378" y="0"/>
              <a:ext cx="4055122" cy="4018257"/>
            </a:xfrm>
            <a:prstGeom prst="rect">
              <a:avLst/>
            </a:prstGeom>
          </p:spPr>
        </p:pic>
        <p:sp>
          <p:nvSpPr>
            <p:cNvPr id="6" name="AutoShape 6"/>
            <p:cNvSpPr/>
            <p:nvPr/>
          </p:nvSpPr>
          <p:spPr>
            <a:xfrm rot="-5400000">
              <a:off x="2042818" y="1961503"/>
              <a:ext cx="3986507" cy="0"/>
            </a:xfrm>
            <a:prstGeom prst="line">
              <a:avLst/>
            </a:prstGeom>
            <a:ln w="63500" cap="rnd">
              <a:solidFill>
                <a:srgbClr val="171717"/>
              </a:solidFill>
              <a:prstDash val="sysDash"/>
              <a:headEnd type="none" w="sm" len="sm"/>
              <a:tailEnd type="none" w="sm" len="sm"/>
            </a:ln>
          </p:spPr>
        </p:sp>
        <p:sp>
          <p:nvSpPr>
            <p:cNvPr id="7" name="AutoShape 7"/>
            <p:cNvSpPr/>
            <p:nvPr/>
          </p:nvSpPr>
          <p:spPr>
            <a:xfrm>
              <a:off x="0" y="3954757"/>
              <a:ext cx="12128500" cy="0"/>
            </a:xfrm>
            <a:prstGeom prst="line">
              <a:avLst/>
            </a:prstGeom>
            <a:ln w="63500" cap="rnd">
              <a:solidFill>
                <a:srgbClr val="171717"/>
              </a:solidFill>
              <a:prstDash val="solid"/>
              <a:headEnd type="none" w="sm" len="sm"/>
              <a:tailEnd type="none" w="sm" len="sm"/>
            </a:ln>
          </p:spPr>
        </p:sp>
      </p:grpSp>
      <p:sp>
        <p:nvSpPr>
          <p:cNvPr id="8" name="AutoShape 8"/>
          <p:cNvSpPr/>
          <p:nvPr/>
        </p:nvSpPr>
        <p:spPr>
          <a:xfrm rot="-5400000">
            <a:off x="5450121" y="6612171"/>
            <a:ext cx="7302034" cy="0"/>
          </a:xfrm>
          <a:prstGeom prst="line">
            <a:avLst/>
          </a:prstGeom>
          <a:ln w="47625" cap="rnd">
            <a:solidFill>
              <a:srgbClr val="171717"/>
            </a:solidFill>
            <a:prstDash val="sysDash"/>
            <a:headEnd type="none" w="sm" len="sm"/>
            <a:tailEnd type="none" w="sm" len="sm"/>
          </a:ln>
        </p:spPr>
      </p:sp>
      <p:sp>
        <p:nvSpPr>
          <p:cNvPr id="9" name="AutoShape 9"/>
          <p:cNvSpPr/>
          <p:nvPr/>
        </p:nvSpPr>
        <p:spPr>
          <a:xfrm>
            <a:off x="0" y="2984966"/>
            <a:ext cx="18288000" cy="0"/>
          </a:xfrm>
          <a:prstGeom prst="line">
            <a:avLst/>
          </a:prstGeom>
          <a:ln w="47625" cap="rnd">
            <a:solidFill>
              <a:srgbClr val="171717"/>
            </a:solidFill>
            <a:prstDash val="solid"/>
            <a:headEnd type="none" w="sm" len="sm"/>
            <a:tailEnd type="none" w="sm" len="sm"/>
          </a:ln>
        </p:spPr>
      </p:sp>
      <p:pic>
        <p:nvPicPr>
          <p:cNvPr id="10" name="Picture 10"/>
          <p:cNvPicPr>
            <a:picLocks noChangeAspect="1"/>
          </p:cNvPicPr>
          <p:nvPr/>
        </p:nvPicPr>
        <p:blipFill>
          <a:blip r:embed="rId8"/>
          <a:srcRect/>
          <a:stretch>
            <a:fillRect/>
          </a:stretch>
        </p:blipFill>
        <p:spPr>
          <a:xfrm>
            <a:off x="11842555" y="3228746"/>
            <a:ext cx="3647498" cy="6248029"/>
          </a:xfrm>
          <a:prstGeom prst="rect">
            <a:avLst/>
          </a:prstGeom>
        </p:spPr>
      </p:pic>
      <p:sp>
        <p:nvSpPr>
          <p:cNvPr id="11" name="TextBox 11"/>
          <p:cNvSpPr txBox="1"/>
          <p:nvPr/>
        </p:nvSpPr>
        <p:spPr>
          <a:xfrm>
            <a:off x="1028700" y="7216934"/>
            <a:ext cx="6217552" cy="1794193"/>
          </a:xfrm>
          <a:prstGeom prst="rect">
            <a:avLst/>
          </a:prstGeom>
        </p:spPr>
        <p:txBody>
          <a:bodyPr lIns="0" tIns="0" rIns="0" bIns="0" rtlCol="0" anchor="t">
            <a:spAutoFit/>
          </a:bodyPr>
          <a:lstStyle/>
          <a:p>
            <a:pPr>
              <a:lnSpc>
                <a:spcPts val="3542"/>
              </a:lnSpc>
            </a:pPr>
            <a:r>
              <a:rPr lang="en-US" sz="2724">
                <a:solidFill>
                  <a:srgbClr val="171717"/>
                </a:solidFill>
                <a:latin typeface="Public Sans"/>
              </a:rPr>
              <a:t>Ortamda bulunan aynı nesnelerin tespit edilerek, sınıflandırılmasına yönelik yapılan çalışmada üç aşamalı bir yöntem önerilmektedir.</a:t>
            </a:r>
          </a:p>
        </p:txBody>
      </p:sp>
      <p:sp>
        <p:nvSpPr>
          <p:cNvPr id="12" name="TextBox 12"/>
          <p:cNvSpPr txBox="1"/>
          <p:nvPr/>
        </p:nvSpPr>
        <p:spPr>
          <a:xfrm>
            <a:off x="1028700" y="1019175"/>
            <a:ext cx="16230600"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2 - Önerilen Yöntem</a:t>
            </a:r>
          </a:p>
        </p:txBody>
      </p:sp>
      <p:sp>
        <p:nvSpPr>
          <p:cNvPr id="13" name="TextBox 13"/>
          <p:cNvSpPr txBox="1"/>
          <p:nvPr/>
        </p:nvSpPr>
        <p:spPr>
          <a:xfrm>
            <a:off x="11842555" y="9648226"/>
            <a:ext cx="3765900" cy="344487"/>
          </a:xfrm>
          <a:prstGeom prst="rect">
            <a:avLst/>
          </a:prstGeom>
        </p:spPr>
        <p:txBody>
          <a:bodyPr lIns="0" tIns="0" rIns="0" bIns="0" rtlCol="0" anchor="t">
            <a:spAutoFit/>
          </a:bodyPr>
          <a:lstStyle/>
          <a:p>
            <a:pPr>
              <a:lnSpc>
                <a:spcPts val="2762"/>
              </a:lnSpc>
            </a:pPr>
            <a:r>
              <a:rPr lang="en-US" sz="2125">
                <a:solidFill>
                  <a:srgbClr val="171717"/>
                </a:solidFill>
                <a:latin typeface="Public Sans"/>
              </a:rPr>
              <a:t>Önerilen yöntemin aşamaları</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62357" y="3358593"/>
            <a:ext cx="3784039" cy="6097905"/>
            <a:chOff x="0" y="0"/>
            <a:chExt cx="5045385" cy="8130540"/>
          </a:xfrm>
        </p:grpSpPr>
        <p:pic>
          <p:nvPicPr>
            <p:cNvPr id="3" name="Picture 3"/>
            <p:cNvPicPr>
              <a:picLocks noChangeAspect="1"/>
            </p:cNvPicPr>
            <p:nvPr/>
          </p:nvPicPr>
          <p:blipFill>
            <a:blip r:embed="rId2"/>
            <a:srcRect l="2344" r="2344"/>
            <a:stretch>
              <a:fillRect/>
            </a:stretch>
          </p:blipFill>
          <p:spPr>
            <a:xfrm>
              <a:off x="0" y="0"/>
              <a:ext cx="5045385" cy="8130540"/>
            </a:xfrm>
            <a:prstGeom prst="rect">
              <a:avLst/>
            </a:prstGeom>
          </p:spPr>
        </p:pic>
      </p:grpSp>
      <p:sp>
        <p:nvSpPr>
          <p:cNvPr id="4" name="AutoShape 4"/>
          <p:cNvSpPr/>
          <p:nvPr/>
        </p:nvSpPr>
        <p:spPr>
          <a:xfrm rot="-5400000">
            <a:off x="3974503" y="6607128"/>
            <a:ext cx="7082663" cy="0"/>
          </a:xfrm>
          <a:prstGeom prst="line">
            <a:avLst/>
          </a:prstGeom>
          <a:ln w="47625" cap="flat">
            <a:solidFill>
              <a:srgbClr val="171717"/>
            </a:solidFill>
            <a:prstDash val="solid"/>
            <a:headEnd type="none" w="sm" len="sm"/>
            <a:tailEnd type="none" w="sm" len="sm"/>
          </a:ln>
        </p:spPr>
      </p:sp>
      <p:sp>
        <p:nvSpPr>
          <p:cNvPr id="5" name="AutoShape 5"/>
          <p:cNvSpPr/>
          <p:nvPr/>
        </p:nvSpPr>
        <p:spPr>
          <a:xfrm>
            <a:off x="0" y="3041983"/>
            <a:ext cx="18288000" cy="0"/>
          </a:xfrm>
          <a:prstGeom prst="line">
            <a:avLst/>
          </a:prstGeom>
          <a:ln w="47625" cap="rnd">
            <a:solidFill>
              <a:srgbClr val="171717"/>
            </a:solidFill>
            <a:prstDash val="sysDash"/>
            <a:headEnd type="none" w="sm" len="sm"/>
            <a:tailEnd type="none" w="sm" len="sm"/>
          </a:ln>
        </p:spPr>
      </p:sp>
      <p:pic>
        <p:nvPicPr>
          <p:cNvPr id="6" name="Picture 6"/>
          <p:cNvPicPr>
            <a:picLocks noChangeAspect="1"/>
          </p:cNvPicPr>
          <p:nvPr/>
        </p:nvPicPr>
        <p:blipFill>
          <a:blip r:embed="rId3"/>
          <a:srcRect/>
          <a:stretch>
            <a:fillRect/>
          </a:stretch>
        </p:blipFill>
        <p:spPr>
          <a:xfrm>
            <a:off x="13702560" y="3358593"/>
            <a:ext cx="3812887" cy="6214231"/>
          </a:xfrm>
          <a:prstGeom prst="rect">
            <a:avLst/>
          </a:prstGeom>
        </p:spPr>
      </p:pic>
      <p:sp>
        <p:nvSpPr>
          <p:cNvPr id="7" name="AutoShape 7"/>
          <p:cNvSpPr/>
          <p:nvPr/>
        </p:nvSpPr>
        <p:spPr>
          <a:xfrm rot="-5400000">
            <a:off x="9090809" y="6640281"/>
            <a:ext cx="7148971" cy="0"/>
          </a:xfrm>
          <a:prstGeom prst="line">
            <a:avLst/>
          </a:prstGeom>
          <a:ln w="47625" cap="rnd">
            <a:solidFill>
              <a:srgbClr val="171717"/>
            </a:solidFill>
            <a:prstDash val="sysDash"/>
            <a:headEnd type="none" w="sm" len="sm"/>
            <a:tailEnd type="none" w="sm" len="sm"/>
          </a:ln>
        </p:spPr>
      </p:sp>
      <p:sp>
        <p:nvSpPr>
          <p:cNvPr id="8" name="TextBox 8"/>
          <p:cNvSpPr txBox="1"/>
          <p:nvPr/>
        </p:nvSpPr>
        <p:spPr>
          <a:xfrm>
            <a:off x="1028700" y="1019175"/>
            <a:ext cx="14580304"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2.1 - Görüntü Ön İşleme Aşaması</a:t>
            </a:r>
          </a:p>
        </p:txBody>
      </p:sp>
      <p:sp>
        <p:nvSpPr>
          <p:cNvPr id="9" name="TextBox 9"/>
          <p:cNvSpPr txBox="1"/>
          <p:nvPr/>
        </p:nvSpPr>
        <p:spPr>
          <a:xfrm>
            <a:off x="7866016" y="3436820"/>
            <a:ext cx="4472908" cy="6434455"/>
          </a:xfrm>
          <a:prstGeom prst="rect">
            <a:avLst/>
          </a:prstGeom>
        </p:spPr>
        <p:txBody>
          <a:bodyPr lIns="0" tIns="0" rIns="0" bIns="0" rtlCol="0" anchor="t">
            <a:spAutoFit/>
          </a:bodyPr>
          <a:lstStyle/>
          <a:p>
            <a:pPr>
              <a:lnSpc>
                <a:spcPts val="3379"/>
              </a:lnSpc>
            </a:pPr>
            <a:r>
              <a:rPr lang="en-US" sz="2599">
                <a:solidFill>
                  <a:srgbClr val="171717"/>
                </a:solidFill>
                <a:latin typeface="Public Sans"/>
              </a:rPr>
              <a:t>Görüntü ön işleme aşamasında, kameradan alınan görüntü üzerinde sırasıyla filtreleme, resmin grileştirilmesi ve ikili resme çevrilmesi işlemleri uygulanmaktadır.</a:t>
            </a:r>
          </a:p>
          <a:p>
            <a:pPr>
              <a:lnSpc>
                <a:spcPts val="3379"/>
              </a:lnSpc>
            </a:pPr>
            <a:endParaRPr lang="en-US" sz="2599">
              <a:solidFill>
                <a:srgbClr val="171717"/>
              </a:solidFill>
              <a:latin typeface="Public Sans"/>
            </a:endParaRPr>
          </a:p>
          <a:p>
            <a:pPr>
              <a:lnSpc>
                <a:spcPts val="3379"/>
              </a:lnSpc>
            </a:pPr>
            <a:r>
              <a:rPr lang="en-US" sz="2599">
                <a:solidFill>
                  <a:srgbClr val="171717"/>
                </a:solidFill>
                <a:latin typeface="Public Sans"/>
              </a:rPr>
              <a:t>Filtre uygulama adımında, görüntü üzerinde yer</a:t>
            </a:r>
          </a:p>
          <a:p>
            <a:pPr>
              <a:lnSpc>
                <a:spcPts val="3379"/>
              </a:lnSpc>
            </a:pPr>
            <a:r>
              <a:rPr lang="en-US" sz="2599">
                <a:solidFill>
                  <a:srgbClr val="171717"/>
                </a:solidFill>
                <a:latin typeface="Public Sans"/>
              </a:rPr>
              <a:t>alan tuz biber gürültülerinin giderilmesi ve</a:t>
            </a:r>
          </a:p>
          <a:p>
            <a:pPr>
              <a:lnSpc>
                <a:spcPts val="3379"/>
              </a:lnSpc>
            </a:pPr>
            <a:r>
              <a:rPr lang="en-US" sz="2599">
                <a:solidFill>
                  <a:srgbClr val="171717"/>
                </a:solidFill>
                <a:latin typeface="Public Sans"/>
              </a:rPr>
              <a:t>resimde yer alan gereksiz ayrıntıların azaltılması</a:t>
            </a:r>
          </a:p>
          <a:p>
            <a:pPr>
              <a:lnSpc>
                <a:spcPts val="3379"/>
              </a:lnSpc>
            </a:pPr>
            <a:r>
              <a:rPr lang="en-US" sz="2599">
                <a:solidFill>
                  <a:srgbClr val="171717"/>
                </a:solidFill>
                <a:latin typeface="Public Sans"/>
              </a:rPr>
              <a:t>sağlanmaktadır.</a:t>
            </a:r>
          </a:p>
        </p:txBody>
      </p:sp>
      <p:sp>
        <p:nvSpPr>
          <p:cNvPr id="10" name="TextBox 10"/>
          <p:cNvSpPr txBox="1"/>
          <p:nvPr/>
        </p:nvSpPr>
        <p:spPr>
          <a:xfrm>
            <a:off x="14592000" y="9534725"/>
            <a:ext cx="2319430" cy="336550"/>
          </a:xfrm>
          <a:prstGeom prst="rect">
            <a:avLst/>
          </a:prstGeom>
        </p:spPr>
        <p:txBody>
          <a:bodyPr lIns="0" tIns="0" rIns="0" bIns="0" rtlCol="0" anchor="t">
            <a:spAutoFit/>
          </a:bodyPr>
          <a:lstStyle/>
          <a:p>
            <a:pPr>
              <a:lnSpc>
                <a:spcPts val="2600"/>
              </a:lnSpc>
            </a:pPr>
            <a:r>
              <a:rPr lang="en-US" sz="2000">
                <a:solidFill>
                  <a:srgbClr val="171717"/>
                </a:solidFill>
                <a:latin typeface="Public Sans"/>
              </a:rPr>
              <a:t>Uygulanan adımlar</a:t>
            </a:r>
          </a:p>
        </p:txBody>
      </p:sp>
      <p:sp>
        <p:nvSpPr>
          <p:cNvPr id="11" name="TextBox 11"/>
          <p:cNvSpPr txBox="1"/>
          <p:nvPr/>
        </p:nvSpPr>
        <p:spPr>
          <a:xfrm>
            <a:off x="1303183" y="9556632"/>
            <a:ext cx="5491669" cy="336550"/>
          </a:xfrm>
          <a:prstGeom prst="rect">
            <a:avLst/>
          </a:prstGeom>
        </p:spPr>
        <p:txBody>
          <a:bodyPr lIns="0" tIns="0" rIns="0" bIns="0" rtlCol="0" anchor="t">
            <a:spAutoFit/>
          </a:bodyPr>
          <a:lstStyle/>
          <a:p>
            <a:pPr>
              <a:lnSpc>
                <a:spcPts val="2600"/>
              </a:lnSpc>
            </a:pPr>
            <a:r>
              <a:rPr lang="en-US" sz="2000">
                <a:solidFill>
                  <a:srgbClr val="171717"/>
                </a:solidFill>
                <a:latin typeface="Public Sans"/>
              </a:rPr>
              <a:t>Görüntü ön işleme aşaması kamera görüntüsü</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7E3"/>
        </a:solidFill>
        <a:effectLst/>
      </p:bgPr>
    </p:bg>
    <p:spTree>
      <p:nvGrpSpPr>
        <p:cNvPr id="1" name=""/>
        <p:cNvGrpSpPr/>
        <p:nvPr/>
      </p:nvGrpSpPr>
      <p:grpSpPr>
        <a:xfrm>
          <a:off x="0" y="0"/>
          <a:ext cx="0" cy="0"/>
          <a:chOff x="0" y="0"/>
          <a:chExt cx="0" cy="0"/>
        </a:xfrm>
      </p:grpSpPr>
      <p:sp>
        <p:nvSpPr>
          <p:cNvPr id="2" name="TextBox 2"/>
          <p:cNvSpPr txBox="1"/>
          <p:nvPr/>
        </p:nvSpPr>
        <p:spPr>
          <a:xfrm>
            <a:off x="3417786" y="1019175"/>
            <a:ext cx="10042184" cy="1068705"/>
          </a:xfrm>
          <a:prstGeom prst="rect">
            <a:avLst/>
          </a:prstGeom>
        </p:spPr>
        <p:txBody>
          <a:bodyPr lIns="0" tIns="0" rIns="0" bIns="0" rtlCol="0" anchor="t">
            <a:spAutoFit/>
          </a:bodyPr>
          <a:lstStyle/>
          <a:p>
            <a:pPr marL="0" lvl="0" indent="0" algn="l">
              <a:lnSpc>
                <a:spcPts val="8399"/>
              </a:lnSpc>
              <a:spcBef>
                <a:spcPct val="0"/>
              </a:spcBef>
            </a:pPr>
            <a:r>
              <a:rPr lang="en-US" sz="6999" u="none">
                <a:solidFill>
                  <a:srgbClr val="171717"/>
                </a:solidFill>
                <a:latin typeface="Public Sans Bold"/>
              </a:rPr>
              <a:t>Genel Bakış</a:t>
            </a:r>
          </a:p>
        </p:txBody>
      </p:sp>
      <p:sp>
        <p:nvSpPr>
          <p:cNvPr id="3" name="TextBox 3"/>
          <p:cNvSpPr txBox="1"/>
          <p:nvPr/>
        </p:nvSpPr>
        <p:spPr>
          <a:xfrm>
            <a:off x="3417786" y="2457177"/>
            <a:ext cx="12871109" cy="548323"/>
          </a:xfrm>
          <a:prstGeom prst="rect">
            <a:avLst/>
          </a:prstGeom>
        </p:spPr>
        <p:txBody>
          <a:bodyPr lIns="0" tIns="0" rIns="0" bIns="0" rtlCol="0" anchor="t">
            <a:spAutoFit/>
          </a:bodyPr>
          <a:lstStyle/>
          <a:p>
            <a:pPr marL="0" lvl="0" indent="0" algn="l">
              <a:lnSpc>
                <a:spcPts val="4322"/>
              </a:lnSpc>
              <a:spcBef>
                <a:spcPct val="0"/>
              </a:spcBef>
            </a:pPr>
            <a:r>
              <a:rPr lang="en-US" sz="3324" u="none">
                <a:solidFill>
                  <a:srgbClr val="171717"/>
                </a:solidFill>
                <a:latin typeface="Public Sans"/>
              </a:rPr>
              <a:t>Bu makale sunumunun ana bölümleri</a:t>
            </a:r>
          </a:p>
        </p:txBody>
      </p:sp>
      <p:sp>
        <p:nvSpPr>
          <p:cNvPr id="4" name="TextBox 4"/>
          <p:cNvSpPr txBox="1"/>
          <p:nvPr/>
        </p:nvSpPr>
        <p:spPr>
          <a:xfrm>
            <a:off x="3477504" y="4516832"/>
            <a:ext cx="5666496" cy="2350770"/>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171717"/>
                </a:solidFill>
                <a:latin typeface="Public Sans"/>
              </a:rPr>
              <a:t>Özet</a:t>
            </a:r>
          </a:p>
          <a:p>
            <a:pPr marL="518160" lvl="1" indent="-259080">
              <a:lnSpc>
                <a:spcPts val="3120"/>
              </a:lnSpc>
              <a:buFont typeface="Arial"/>
              <a:buChar char="•"/>
            </a:pPr>
            <a:r>
              <a:rPr lang="en-US" sz="2400">
                <a:solidFill>
                  <a:srgbClr val="171717"/>
                </a:solidFill>
                <a:latin typeface="Public Sans"/>
              </a:rPr>
              <a:t>Giriş</a:t>
            </a:r>
          </a:p>
          <a:p>
            <a:pPr marL="518160" lvl="1" indent="-259080">
              <a:lnSpc>
                <a:spcPts val="3120"/>
              </a:lnSpc>
              <a:buFont typeface="Arial"/>
              <a:buChar char="•"/>
            </a:pPr>
            <a:r>
              <a:rPr lang="en-US" sz="2400">
                <a:solidFill>
                  <a:srgbClr val="171717"/>
                </a:solidFill>
                <a:latin typeface="Public Sans"/>
              </a:rPr>
              <a:t>Materyal ve Metot</a:t>
            </a:r>
          </a:p>
          <a:p>
            <a:pPr marL="518160" lvl="1" indent="-259080">
              <a:lnSpc>
                <a:spcPts val="3120"/>
              </a:lnSpc>
              <a:buFont typeface="Arial"/>
              <a:buChar char="•"/>
            </a:pPr>
            <a:r>
              <a:rPr lang="en-US" sz="2400">
                <a:solidFill>
                  <a:srgbClr val="171717"/>
                </a:solidFill>
                <a:latin typeface="Public Sans"/>
              </a:rPr>
              <a:t>Kullanılan Yöntem</a:t>
            </a:r>
          </a:p>
          <a:p>
            <a:pPr marL="518160" lvl="1" indent="-259080">
              <a:lnSpc>
                <a:spcPts val="3120"/>
              </a:lnSpc>
              <a:buFont typeface="Arial"/>
              <a:buChar char="•"/>
            </a:pPr>
            <a:r>
              <a:rPr lang="en-US" sz="2400">
                <a:solidFill>
                  <a:srgbClr val="171717"/>
                </a:solidFill>
                <a:latin typeface="Public Sans"/>
              </a:rPr>
              <a:t>Bulgular ve Tartışma</a:t>
            </a:r>
          </a:p>
          <a:p>
            <a:pPr marL="518160" lvl="1" indent="-259080">
              <a:lnSpc>
                <a:spcPts val="3120"/>
              </a:lnSpc>
              <a:buFont typeface="Arial"/>
              <a:buChar char="•"/>
            </a:pPr>
            <a:r>
              <a:rPr lang="en-US" sz="2400">
                <a:solidFill>
                  <a:srgbClr val="171717"/>
                </a:solidFill>
                <a:latin typeface="Public Sans"/>
              </a:rPr>
              <a:t>Sonuçlar</a:t>
            </a:r>
          </a:p>
        </p:txBody>
      </p:sp>
      <p:sp>
        <p:nvSpPr>
          <p:cNvPr id="5" name="AutoShape 5"/>
          <p:cNvSpPr/>
          <p:nvPr/>
        </p:nvSpPr>
        <p:spPr>
          <a:xfrm>
            <a:off x="0" y="8420361"/>
            <a:ext cx="18288000" cy="0"/>
          </a:xfrm>
          <a:prstGeom prst="line">
            <a:avLst/>
          </a:prstGeom>
          <a:ln w="47625" cap="flat">
            <a:solidFill>
              <a:srgbClr val="171717"/>
            </a:solidFill>
            <a:prstDash val="solid"/>
            <a:headEnd type="none" w="sm" len="sm"/>
            <a:tailEnd type="none" w="sm" len="sm"/>
          </a:ln>
        </p:spPr>
      </p:sp>
      <p:grpSp>
        <p:nvGrpSpPr>
          <p:cNvPr id="6" name="Group 6"/>
          <p:cNvGrpSpPr/>
          <p:nvPr/>
        </p:nvGrpSpPr>
        <p:grpSpPr>
          <a:xfrm>
            <a:off x="0" y="8417034"/>
            <a:ext cx="18288000" cy="2290505"/>
            <a:chOff x="0" y="0"/>
            <a:chExt cx="24384000" cy="3054006"/>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615662" y="0"/>
              <a:ext cx="2491257" cy="2482198"/>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120121" y="4436"/>
              <a:ext cx="2491351" cy="2477762"/>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96096" y="53431"/>
              <a:ext cx="2430985" cy="2439857"/>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265112" y="53431"/>
              <a:ext cx="2430985" cy="2439857"/>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852484" y="53431"/>
              <a:ext cx="2426549" cy="2439857"/>
            </a:xfrm>
            <a:prstGeom prst="rect">
              <a:avLst/>
            </a:prstGeom>
          </p:spPr>
        </p:pic>
        <p:pic>
          <p:nvPicPr>
            <p:cNvPr id="12" name="Picture 12"/>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419588" y="53431"/>
              <a:ext cx="2439857" cy="2439857"/>
            </a:xfrm>
            <a:prstGeom prst="rect">
              <a:avLst/>
            </a:prstGeom>
          </p:spPr>
        </p:pic>
        <p:pic>
          <p:nvPicPr>
            <p:cNvPr id="13" name="Picture 13"/>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0" y="42341"/>
              <a:ext cx="2426549" cy="2439857"/>
            </a:xfrm>
            <a:prstGeom prst="rect">
              <a:avLst/>
            </a:prstGeom>
          </p:spPr>
        </p:pic>
        <p:pic>
          <p:nvPicPr>
            <p:cNvPr id="14" name="Picture 14"/>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21965418" y="63616"/>
              <a:ext cx="2418582" cy="2418582"/>
            </a:xfrm>
            <a:prstGeom prst="rect">
              <a:avLst/>
            </a:prstGeom>
          </p:spPr>
        </p:pic>
        <p:pic>
          <p:nvPicPr>
            <p:cNvPr id="15" name="Picture 15"/>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9545116" y="63616"/>
              <a:ext cx="2427409" cy="2418582"/>
            </a:xfrm>
            <a:prstGeom prst="rect">
              <a:avLst/>
            </a:prstGeom>
          </p:spPr>
        </p:pic>
        <p:pic>
          <p:nvPicPr>
            <p:cNvPr id="16" name="Picture 16"/>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7099811" y="38703"/>
              <a:ext cx="2452412" cy="2443494"/>
            </a:xfrm>
            <a:prstGeom prst="rect">
              <a:avLst/>
            </a:prstGeom>
          </p:spPr>
        </p:pic>
        <p:sp>
          <p:nvSpPr>
            <p:cNvPr id="17" name="AutoShape 17"/>
            <p:cNvSpPr/>
            <p:nvPr/>
          </p:nvSpPr>
          <p:spPr>
            <a:xfrm rot="-5400000">
              <a:off x="8171311" y="1461285"/>
              <a:ext cx="2986070" cy="0"/>
            </a:xfrm>
            <a:prstGeom prst="line">
              <a:avLst/>
            </a:prstGeom>
            <a:ln w="63500" cap="flat">
              <a:solidFill>
                <a:srgbClr val="171717"/>
              </a:solidFill>
              <a:prstDash val="solid"/>
              <a:headEnd type="none" w="sm" len="sm"/>
              <a:tailEnd type="none" w="sm" len="sm"/>
            </a:ln>
          </p:spPr>
        </p:sp>
        <p:sp>
          <p:nvSpPr>
            <p:cNvPr id="18" name="AutoShape 18"/>
            <p:cNvSpPr/>
            <p:nvPr/>
          </p:nvSpPr>
          <p:spPr>
            <a:xfrm rot="-5400000">
              <a:off x="15575026" y="1529221"/>
              <a:ext cx="2986070" cy="0"/>
            </a:xfrm>
            <a:prstGeom prst="line">
              <a:avLst/>
            </a:prstGeom>
            <a:ln w="63500" cap="flat">
              <a:solidFill>
                <a:srgbClr val="171717"/>
              </a:solidFill>
              <a:prstDash val="solid"/>
              <a:headEnd type="none" w="sm" len="sm"/>
              <a:tailEnd type="none" w="sm" len="sm"/>
            </a:ln>
          </p:spPr>
        </p:sp>
        <p:sp>
          <p:nvSpPr>
            <p:cNvPr id="19" name="AutoShape 19"/>
            <p:cNvSpPr/>
            <p:nvPr/>
          </p:nvSpPr>
          <p:spPr>
            <a:xfrm rot="-5400000">
              <a:off x="20440633" y="1529221"/>
              <a:ext cx="2986070" cy="0"/>
            </a:xfrm>
            <a:prstGeom prst="line">
              <a:avLst/>
            </a:prstGeom>
            <a:ln w="63500" cap="rnd">
              <a:solidFill>
                <a:srgbClr val="171717"/>
              </a:solidFill>
              <a:prstDash val="sysDash"/>
              <a:headEnd type="none" w="sm" len="sm"/>
              <a:tailEnd type="none" w="sm" len="sm"/>
            </a:ln>
          </p:spPr>
        </p:sp>
      </p:grpSp>
      <p:sp>
        <p:nvSpPr>
          <p:cNvPr id="20" name="AutoShape 20"/>
          <p:cNvSpPr/>
          <p:nvPr/>
        </p:nvSpPr>
        <p:spPr>
          <a:xfrm rot="-5400000">
            <a:off x="-3420016" y="5234707"/>
            <a:ext cx="10517039" cy="0"/>
          </a:xfrm>
          <a:prstGeom prst="line">
            <a:avLst/>
          </a:prstGeom>
          <a:ln w="47625" cap="rnd">
            <a:solidFill>
              <a:srgbClr val="171717"/>
            </a:solidFill>
            <a:prstDash val="sysDash"/>
            <a:headEnd type="none" w="sm" len="sm"/>
            <a:tailEnd type="none" w="sm" len="sm"/>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17846" y="3181154"/>
            <a:ext cx="7502341" cy="3234804"/>
            <a:chOff x="0" y="0"/>
            <a:chExt cx="10003121" cy="4313073"/>
          </a:xfrm>
        </p:grpSpPr>
        <p:pic>
          <p:nvPicPr>
            <p:cNvPr id="3" name="Picture 3"/>
            <p:cNvPicPr>
              <a:picLocks noChangeAspect="1"/>
            </p:cNvPicPr>
            <p:nvPr/>
          </p:nvPicPr>
          <p:blipFill>
            <a:blip r:embed="rId2"/>
            <a:srcRect t="6629" b="6629"/>
            <a:stretch>
              <a:fillRect/>
            </a:stretch>
          </p:blipFill>
          <p:spPr>
            <a:xfrm>
              <a:off x="0" y="0"/>
              <a:ext cx="10003121" cy="4313073"/>
            </a:xfrm>
            <a:prstGeom prst="rect">
              <a:avLst/>
            </a:prstGeom>
          </p:spPr>
        </p:pic>
      </p:grpSp>
      <p:grpSp>
        <p:nvGrpSpPr>
          <p:cNvPr id="4" name="Group 4"/>
          <p:cNvGrpSpPr/>
          <p:nvPr/>
        </p:nvGrpSpPr>
        <p:grpSpPr>
          <a:xfrm>
            <a:off x="10778792" y="0"/>
            <a:ext cx="7509208" cy="6475933"/>
            <a:chOff x="0" y="0"/>
            <a:chExt cx="10012277" cy="8634578"/>
          </a:xfrm>
        </p:grpSpPr>
        <p:pic>
          <p:nvPicPr>
            <p:cNvPr id="5" name="Picture 5"/>
            <p:cNvPicPr>
              <a:picLocks noChangeAspect="1"/>
            </p:cNvPicPr>
            <p:nvPr/>
          </p:nvPicPr>
          <p:blipFill>
            <a:blip r:embed="rId3"/>
            <a:srcRect l="11336" r="11336"/>
            <a:stretch>
              <a:fillRect/>
            </a:stretch>
          </p:blipFill>
          <p:spPr>
            <a:xfrm>
              <a:off x="0" y="0"/>
              <a:ext cx="10012277" cy="8634578"/>
            </a:xfrm>
            <a:prstGeom prst="rect">
              <a:avLst/>
            </a:prstGeom>
          </p:spPr>
        </p:pic>
      </p:grpSp>
      <p:sp>
        <p:nvSpPr>
          <p:cNvPr id="6" name="AutoShape 6"/>
          <p:cNvSpPr/>
          <p:nvPr/>
        </p:nvSpPr>
        <p:spPr>
          <a:xfrm rot="-5400000">
            <a:off x="5602983" y="6722171"/>
            <a:ext cx="7082034" cy="0"/>
          </a:xfrm>
          <a:prstGeom prst="line">
            <a:avLst/>
          </a:prstGeom>
          <a:ln w="47625" cap="rnd">
            <a:solidFill>
              <a:srgbClr val="171717"/>
            </a:solidFill>
            <a:prstDash val="sysDash"/>
            <a:headEnd type="none" w="sm" len="sm"/>
            <a:tailEnd type="none" w="sm" len="sm"/>
          </a:ln>
        </p:spPr>
      </p:sp>
      <p:sp>
        <p:nvSpPr>
          <p:cNvPr id="7" name="AutoShape 7"/>
          <p:cNvSpPr/>
          <p:nvPr/>
        </p:nvSpPr>
        <p:spPr>
          <a:xfrm>
            <a:off x="-35408" y="3172260"/>
            <a:ext cx="10778792" cy="0"/>
          </a:xfrm>
          <a:prstGeom prst="line">
            <a:avLst/>
          </a:prstGeom>
          <a:ln w="47625" cap="flat">
            <a:solidFill>
              <a:srgbClr val="171717"/>
            </a:solidFill>
            <a:prstDash val="solid"/>
            <a:headEnd type="none" w="sm" len="sm"/>
            <a:tailEnd type="none" w="sm" len="sm"/>
          </a:ln>
        </p:spPr>
      </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4822812"/>
            <a:ext cx="1634792" cy="1616958"/>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04966"/>
            <a:ext cx="1617846" cy="1617846"/>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4000" y="4822812"/>
            <a:ext cx="1610195" cy="1604340"/>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144000" y="3204966"/>
            <a:ext cx="1599384" cy="1605221"/>
          </a:xfrm>
          <a:prstGeom prst="rect">
            <a:avLst/>
          </a:prstGeom>
        </p:spPr>
      </p:pic>
      <p:sp>
        <p:nvSpPr>
          <p:cNvPr id="12" name="AutoShape 12"/>
          <p:cNvSpPr/>
          <p:nvPr/>
        </p:nvSpPr>
        <p:spPr>
          <a:xfrm rot="-5400000">
            <a:off x="7547311" y="3196073"/>
            <a:ext cx="6439770" cy="0"/>
          </a:xfrm>
          <a:prstGeom prst="line">
            <a:avLst/>
          </a:prstGeom>
          <a:ln w="47625" cap="flat">
            <a:solidFill>
              <a:srgbClr val="171717"/>
            </a:solidFill>
            <a:prstDash val="solid"/>
            <a:headEnd type="none" w="sm" len="sm"/>
            <a:tailEnd type="none" w="sm" len="sm"/>
          </a:ln>
        </p:spPr>
      </p:sp>
      <p:sp>
        <p:nvSpPr>
          <p:cNvPr id="13" name="AutoShape 13"/>
          <p:cNvSpPr/>
          <p:nvPr/>
        </p:nvSpPr>
        <p:spPr>
          <a:xfrm rot="-5400000">
            <a:off x="-35274" y="4786649"/>
            <a:ext cx="3306242" cy="0"/>
          </a:xfrm>
          <a:prstGeom prst="line">
            <a:avLst/>
          </a:prstGeom>
          <a:ln w="47625" cap="flat">
            <a:solidFill>
              <a:srgbClr val="171717"/>
            </a:solidFill>
            <a:prstDash val="solid"/>
            <a:headEnd type="none" w="sm" len="sm"/>
            <a:tailEnd type="none" w="sm" len="sm"/>
          </a:ln>
        </p:spPr>
      </p:sp>
      <p:sp>
        <p:nvSpPr>
          <p:cNvPr id="14" name="AutoShape 14"/>
          <p:cNvSpPr/>
          <p:nvPr/>
        </p:nvSpPr>
        <p:spPr>
          <a:xfrm>
            <a:off x="23812" y="6415958"/>
            <a:ext cx="18288000" cy="0"/>
          </a:xfrm>
          <a:prstGeom prst="line">
            <a:avLst/>
          </a:prstGeom>
          <a:ln w="47625" cap="flat">
            <a:solidFill>
              <a:srgbClr val="171717"/>
            </a:solidFill>
            <a:prstDash val="solid"/>
            <a:headEnd type="none" w="sm" len="sm"/>
            <a:tailEnd type="none" w="sm" len="sm"/>
          </a:ln>
        </p:spPr>
      </p:sp>
      <p:sp>
        <p:nvSpPr>
          <p:cNvPr id="15" name="TextBox 15"/>
          <p:cNvSpPr txBox="1"/>
          <p:nvPr/>
        </p:nvSpPr>
        <p:spPr>
          <a:xfrm>
            <a:off x="1028700" y="399222"/>
            <a:ext cx="6882227" cy="2257425"/>
          </a:xfrm>
          <a:prstGeom prst="rect">
            <a:avLst/>
          </a:prstGeom>
        </p:spPr>
        <p:txBody>
          <a:bodyPr lIns="0" tIns="0" rIns="0" bIns="0" rtlCol="0" anchor="t">
            <a:spAutoFit/>
          </a:bodyPr>
          <a:lstStyle/>
          <a:p>
            <a:pPr>
              <a:lnSpc>
                <a:spcPts val="5940"/>
              </a:lnSpc>
            </a:pPr>
            <a:r>
              <a:rPr lang="en-US" sz="4950">
                <a:solidFill>
                  <a:srgbClr val="171717"/>
                </a:solidFill>
                <a:latin typeface="Public Sans Bold"/>
              </a:rPr>
              <a:t>2.2 - Nesne Bulma ve Özellik Çıkarımı İşlemi</a:t>
            </a:r>
          </a:p>
          <a:p>
            <a:pPr marL="0" lvl="0" indent="0">
              <a:lnSpc>
                <a:spcPts val="5940"/>
              </a:lnSpc>
              <a:spcBef>
                <a:spcPct val="0"/>
              </a:spcBef>
            </a:pPr>
            <a:r>
              <a:rPr lang="en-US" sz="4950">
                <a:solidFill>
                  <a:srgbClr val="171717"/>
                </a:solidFill>
                <a:latin typeface="Public Sans Bold"/>
              </a:rPr>
              <a:t>Aşaması</a:t>
            </a:r>
          </a:p>
        </p:txBody>
      </p:sp>
      <p:sp>
        <p:nvSpPr>
          <p:cNvPr id="16" name="TextBox 16"/>
          <p:cNvSpPr txBox="1"/>
          <p:nvPr/>
        </p:nvSpPr>
        <p:spPr>
          <a:xfrm>
            <a:off x="820729" y="7098408"/>
            <a:ext cx="7298168" cy="1960245"/>
          </a:xfrm>
          <a:prstGeom prst="rect">
            <a:avLst/>
          </a:prstGeom>
        </p:spPr>
        <p:txBody>
          <a:bodyPr lIns="0" tIns="0" rIns="0" bIns="0" rtlCol="0" anchor="t">
            <a:spAutoFit/>
          </a:bodyPr>
          <a:lstStyle/>
          <a:p>
            <a:pPr>
              <a:lnSpc>
                <a:spcPts val="3120"/>
              </a:lnSpc>
            </a:pPr>
            <a:r>
              <a:rPr lang="en-US" sz="2400">
                <a:solidFill>
                  <a:srgbClr val="171717"/>
                </a:solidFill>
                <a:latin typeface="Public Sans"/>
              </a:rPr>
              <a:t>Nesne bulma ve özellik çıkarımı işlemi aşamasında, görüntü ön işleme aşamasından geçirilerek elde edilen ikili görüntü üzerinde nesnelerin bulunması ve her bir nesneye ait özelliklerin çıkarımı işlemleri gerçekleştirilmektedir.</a:t>
            </a:r>
          </a:p>
        </p:txBody>
      </p:sp>
      <p:sp>
        <p:nvSpPr>
          <p:cNvPr id="17" name="TextBox 17"/>
          <p:cNvSpPr txBox="1"/>
          <p:nvPr/>
        </p:nvSpPr>
        <p:spPr>
          <a:xfrm>
            <a:off x="9943692" y="7098408"/>
            <a:ext cx="7298168" cy="1569720"/>
          </a:xfrm>
          <a:prstGeom prst="rect">
            <a:avLst/>
          </a:prstGeom>
        </p:spPr>
        <p:txBody>
          <a:bodyPr lIns="0" tIns="0" rIns="0" bIns="0" rtlCol="0" anchor="t">
            <a:spAutoFit/>
          </a:bodyPr>
          <a:lstStyle/>
          <a:p>
            <a:pPr>
              <a:lnSpc>
                <a:spcPts val="3120"/>
              </a:lnSpc>
            </a:pPr>
            <a:r>
              <a:rPr lang="en-US" sz="2400">
                <a:solidFill>
                  <a:srgbClr val="171717"/>
                </a:solidFill>
                <a:latin typeface="Public Sans"/>
              </a:rPr>
              <a:t>Nesnelerin görüntü düzleminde kaplamış olduğu alan, nesne boyları ve nesne merkezine ait koordinatlar özellik çıkarım vektörlerinde bulunmaktadır.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24900" y="-145772"/>
            <a:ext cx="8104611" cy="4211205"/>
            <a:chOff x="0" y="0"/>
            <a:chExt cx="10806148" cy="561494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93232" y="199211"/>
              <a:ext cx="5412915" cy="53932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79528"/>
              <a:ext cx="5393232" cy="5412915"/>
            </a:xfrm>
            <a:prstGeom prst="rect">
              <a:avLst/>
            </a:prstGeom>
          </p:spPr>
        </p:pic>
        <p:sp>
          <p:nvSpPr>
            <p:cNvPr id="5" name="AutoShape 5"/>
            <p:cNvSpPr/>
            <p:nvPr/>
          </p:nvSpPr>
          <p:spPr>
            <a:xfrm rot="-5400000">
              <a:off x="-2699040" y="2852399"/>
              <a:ext cx="5461580" cy="0"/>
            </a:xfrm>
            <a:prstGeom prst="line">
              <a:avLst/>
            </a:prstGeom>
            <a:ln w="63500" cap="flat">
              <a:solidFill>
                <a:srgbClr val="171717"/>
              </a:solidFill>
              <a:prstDash val="solid"/>
              <a:headEnd type="none" w="sm" len="sm"/>
              <a:tailEnd type="none" w="sm" len="sm"/>
            </a:ln>
          </p:spPr>
        </p:sp>
        <p:sp>
          <p:nvSpPr>
            <p:cNvPr id="6" name="AutoShape 6"/>
            <p:cNvSpPr/>
            <p:nvPr/>
          </p:nvSpPr>
          <p:spPr>
            <a:xfrm rot="-5400000">
              <a:off x="2649262" y="2743970"/>
              <a:ext cx="5551440" cy="0"/>
            </a:xfrm>
            <a:prstGeom prst="line">
              <a:avLst/>
            </a:prstGeom>
            <a:ln w="63500" cap="rnd">
              <a:solidFill>
                <a:srgbClr val="171717"/>
              </a:solidFill>
              <a:prstDash val="sysDash"/>
              <a:headEnd type="none" w="sm" len="sm"/>
              <a:tailEnd type="none" w="sm" len="sm"/>
            </a:ln>
          </p:spPr>
        </p:sp>
      </p:grpSp>
      <p:sp>
        <p:nvSpPr>
          <p:cNvPr id="7" name="AutoShape 7"/>
          <p:cNvSpPr/>
          <p:nvPr/>
        </p:nvSpPr>
        <p:spPr>
          <a:xfrm rot="-5400000">
            <a:off x="11547179" y="5207590"/>
            <a:ext cx="10517039" cy="0"/>
          </a:xfrm>
          <a:prstGeom prst="line">
            <a:avLst/>
          </a:prstGeom>
          <a:ln w="47625" cap="flat">
            <a:solidFill>
              <a:srgbClr val="171717"/>
            </a:solidFill>
            <a:prstDash val="solid"/>
            <a:headEnd type="none" w="sm" len="sm"/>
            <a:tailEnd type="none" w="sm" len="sm"/>
          </a:ln>
        </p:spPr>
      </p:sp>
      <p:sp>
        <p:nvSpPr>
          <p:cNvPr id="8" name="AutoShape 8"/>
          <p:cNvSpPr/>
          <p:nvPr/>
        </p:nvSpPr>
        <p:spPr>
          <a:xfrm>
            <a:off x="0" y="4048560"/>
            <a:ext cx="18654760" cy="0"/>
          </a:xfrm>
          <a:prstGeom prst="line">
            <a:avLst/>
          </a:prstGeom>
          <a:ln w="47625" cap="flat">
            <a:solidFill>
              <a:srgbClr val="171717"/>
            </a:solidFill>
            <a:prstDash val="solid"/>
            <a:headEnd type="none" w="sm" len="sm"/>
            <a:tailEnd type="none" w="sm" len="sm"/>
          </a:ln>
        </p:spPr>
      </p:sp>
      <p:pic>
        <p:nvPicPr>
          <p:cNvPr id="9" name="Picture 9"/>
          <p:cNvPicPr>
            <a:picLocks noChangeAspect="1"/>
          </p:cNvPicPr>
          <p:nvPr/>
        </p:nvPicPr>
        <p:blipFill>
          <a:blip r:embed="rId6"/>
          <a:srcRect/>
          <a:stretch>
            <a:fillRect/>
          </a:stretch>
        </p:blipFill>
        <p:spPr>
          <a:xfrm>
            <a:off x="12236970" y="4143921"/>
            <a:ext cx="4349479" cy="6143079"/>
          </a:xfrm>
          <a:prstGeom prst="rect">
            <a:avLst/>
          </a:prstGeom>
        </p:spPr>
      </p:pic>
      <p:sp>
        <p:nvSpPr>
          <p:cNvPr id="10" name="TextBox 10"/>
          <p:cNvSpPr txBox="1"/>
          <p:nvPr/>
        </p:nvSpPr>
        <p:spPr>
          <a:xfrm>
            <a:off x="1028700" y="4368357"/>
            <a:ext cx="6633267" cy="2666047"/>
          </a:xfrm>
          <a:prstGeom prst="rect">
            <a:avLst/>
          </a:prstGeom>
        </p:spPr>
        <p:txBody>
          <a:bodyPr lIns="0" tIns="0" rIns="0" bIns="0" rtlCol="0" anchor="t">
            <a:spAutoFit/>
          </a:bodyPr>
          <a:lstStyle/>
          <a:p>
            <a:pPr>
              <a:lnSpc>
                <a:spcPts val="3022"/>
              </a:lnSpc>
            </a:pPr>
            <a:r>
              <a:rPr lang="en-US" sz="2325">
                <a:solidFill>
                  <a:srgbClr val="171717"/>
                </a:solidFill>
                <a:latin typeface="Public Sans"/>
              </a:rPr>
              <a:t>Kümeleme, fiziksel veya soyut nesneleri benzer</a:t>
            </a:r>
          </a:p>
          <a:p>
            <a:pPr>
              <a:lnSpc>
                <a:spcPts val="3022"/>
              </a:lnSpc>
            </a:pPr>
            <a:r>
              <a:rPr lang="en-US" sz="2325">
                <a:solidFill>
                  <a:srgbClr val="171717"/>
                </a:solidFill>
                <a:latin typeface="Public Sans"/>
              </a:rPr>
              <a:t>nesne sınıfları içerisinde gruplama sürecidir.</a:t>
            </a:r>
          </a:p>
          <a:p>
            <a:pPr>
              <a:lnSpc>
                <a:spcPts val="3022"/>
              </a:lnSpc>
            </a:pPr>
            <a:endParaRPr lang="en-US" sz="2325">
              <a:solidFill>
                <a:srgbClr val="171717"/>
              </a:solidFill>
              <a:latin typeface="Public Sans"/>
            </a:endParaRPr>
          </a:p>
          <a:p>
            <a:pPr>
              <a:lnSpc>
                <a:spcPts val="3022"/>
              </a:lnSpc>
            </a:pPr>
            <a:r>
              <a:rPr lang="en-US" sz="2325">
                <a:solidFill>
                  <a:srgbClr val="171717"/>
                </a:solidFill>
                <a:latin typeface="Public Sans"/>
              </a:rPr>
              <a:t>Veri kümeleme, küme analizi olarak da tanımlanmaktadır. Kümeleme analizinde desen, nokta veya nesnelerin doğal olarak gruplandırılması yapılmaktadır.</a:t>
            </a:r>
          </a:p>
        </p:txBody>
      </p:sp>
      <p:sp>
        <p:nvSpPr>
          <p:cNvPr id="11" name="TextBox 11"/>
          <p:cNvSpPr txBox="1"/>
          <p:nvPr/>
        </p:nvSpPr>
        <p:spPr>
          <a:xfrm>
            <a:off x="1028700" y="1019175"/>
            <a:ext cx="6896100" cy="1924050"/>
          </a:xfrm>
          <a:prstGeom prst="rect">
            <a:avLst/>
          </a:prstGeom>
        </p:spPr>
        <p:txBody>
          <a:bodyPr lIns="0" tIns="0" rIns="0" bIns="0" rtlCol="0" anchor="t">
            <a:spAutoFit/>
          </a:bodyPr>
          <a:lstStyle/>
          <a:p>
            <a:pPr>
              <a:lnSpc>
                <a:spcPts val="5040"/>
              </a:lnSpc>
            </a:pPr>
            <a:r>
              <a:rPr lang="en-US" sz="4200">
                <a:solidFill>
                  <a:srgbClr val="171717"/>
                </a:solidFill>
                <a:latin typeface="Public Sans Bold"/>
              </a:rPr>
              <a:t>2.3 - Sınıflandırma İşlemi Aşamasına Ait</a:t>
            </a:r>
          </a:p>
          <a:p>
            <a:pPr marL="0" lvl="0" indent="0">
              <a:lnSpc>
                <a:spcPts val="5040"/>
              </a:lnSpc>
              <a:spcBef>
                <a:spcPct val="0"/>
              </a:spcBef>
            </a:pPr>
            <a:r>
              <a:rPr lang="en-US" sz="4200">
                <a:solidFill>
                  <a:srgbClr val="171717"/>
                </a:solidFill>
                <a:latin typeface="Public Sans Bold"/>
              </a:rPr>
              <a:t>Adımlar</a:t>
            </a:r>
          </a:p>
        </p:txBody>
      </p:sp>
      <p:sp>
        <p:nvSpPr>
          <p:cNvPr id="12" name="TextBox 12"/>
          <p:cNvSpPr txBox="1"/>
          <p:nvPr/>
        </p:nvSpPr>
        <p:spPr>
          <a:xfrm>
            <a:off x="1028700" y="7388766"/>
            <a:ext cx="6633267" cy="380047"/>
          </a:xfrm>
          <a:prstGeom prst="rect">
            <a:avLst/>
          </a:prstGeom>
        </p:spPr>
        <p:txBody>
          <a:bodyPr lIns="0" tIns="0" rIns="0" bIns="0" rtlCol="0" anchor="t">
            <a:spAutoFit/>
          </a:bodyPr>
          <a:lstStyle/>
          <a:p>
            <a:pPr>
              <a:lnSpc>
                <a:spcPts val="3022"/>
              </a:lnSpc>
            </a:pPr>
            <a:r>
              <a:rPr lang="en-US" sz="2325">
                <a:solidFill>
                  <a:srgbClr val="171717"/>
                </a:solidFill>
                <a:latin typeface="Public Sans Bold"/>
              </a:rPr>
              <a:t>2.3.1 - Ortalama tabanlı sınıflandırma</a:t>
            </a:r>
          </a:p>
        </p:txBody>
      </p:sp>
      <p:sp>
        <p:nvSpPr>
          <p:cNvPr id="13" name="TextBox 13"/>
          <p:cNvSpPr txBox="1"/>
          <p:nvPr/>
        </p:nvSpPr>
        <p:spPr>
          <a:xfrm>
            <a:off x="1028700" y="7842476"/>
            <a:ext cx="6633267" cy="1142048"/>
          </a:xfrm>
          <a:prstGeom prst="rect">
            <a:avLst/>
          </a:prstGeom>
        </p:spPr>
        <p:txBody>
          <a:bodyPr lIns="0" tIns="0" rIns="0" bIns="0" rtlCol="0" anchor="t">
            <a:spAutoFit/>
          </a:bodyPr>
          <a:lstStyle/>
          <a:p>
            <a:pPr>
              <a:lnSpc>
                <a:spcPts val="3022"/>
              </a:lnSpc>
            </a:pPr>
            <a:r>
              <a:rPr lang="en-US" sz="2325">
                <a:solidFill>
                  <a:srgbClr val="171717"/>
                </a:solidFill>
                <a:latin typeface="Public Sans"/>
              </a:rPr>
              <a:t>Önerilen ilk yöntemde ortamda bulunan nesneler kendi aralarında otomatik olarak 3 sınıfa ayrıştırılmaktadır.</a:t>
            </a:r>
          </a:p>
        </p:txBody>
      </p:sp>
      <p:sp>
        <p:nvSpPr>
          <p:cNvPr id="14" name="TextBox 14"/>
          <p:cNvSpPr txBox="1"/>
          <p:nvPr/>
        </p:nvSpPr>
        <p:spPr>
          <a:xfrm>
            <a:off x="8724900" y="4573620"/>
            <a:ext cx="2491962" cy="1142048"/>
          </a:xfrm>
          <a:prstGeom prst="rect">
            <a:avLst/>
          </a:prstGeom>
        </p:spPr>
        <p:txBody>
          <a:bodyPr lIns="0" tIns="0" rIns="0" bIns="0" rtlCol="0" anchor="t">
            <a:spAutoFit/>
          </a:bodyPr>
          <a:lstStyle/>
          <a:p>
            <a:pPr>
              <a:lnSpc>
                <a:spcPts val="3022"/>
              </a:lnSpc>
            </a:pPr>
            <a:r>
              <a:rPr lang="en-US" sz="2325">
                <a:solidFill>
                  <a:srgbClr val="171717"/>
                </a:solidFill>
                <a:latin typeface="Public Sans Bold"/>
              </a:rPr>
              <a:t>2.3.2. K-means kümeleme yöntemi</a:t>
            </a:r>
          </a:p>
        </p:txBody>
      </p:sp>
      <p:sp>
        <p:nvSpPr>
          <p:cNvPr id="15" name="TextBox 15"/>
          <p:cNvSpPr txBox="1"/>
          <p:nvPr/>
        </p:nvSpPr>
        <p:spPr>
          <a:xfrm>
            <a:off x="8724900" y="5910486"/>
            <a:ext cx="3316633" cy="3003232"/>
          </a:xfrm>
          <a:prstGeom prst="rect">
            <a:avLst/>
          </a:prstGeom>
        </p:spPr>
        <p:txBody>
          <a:bodyPr lIns="0" tIns="0" rIns="0" bIns="0" rtlCol="0" anchor="t">
            <a:spAutoFit/>
          </a:bodyPr>
          <a:lstStyle/>
          <a:p>
            <a:pPr>
              <a:lnSpc>
                <a:spcPts val="2632"/>
              </a:lnSpc>
            </a:pPr>
            <a:r>
              <a:rPr lang="en-US" sz="2025">
                <a:solidFill>
                  <a:srgbClr val="171717"/>
                </a:solidFill>
                <a:latin typeface="Public Sans"/>
              </a:rPr>
              <a:t>K-means algoritması, N adet veri nesnesinin K</a:t>
            </a:r>
          </a:p>
          <a:p>
            <a:pPr>
              <a:lnSpc>
                <a:spcPts val="2632"/>
              </a:lnSpc>
            </a:pPr>
            <a:r>
              <a:rPr lang="en-US" sz="2025">
                <a:solidFill>
                  <a:srgbClr val="171717"/>
                </a:solidFill>
                <a:latin typeface="Public Sans"/>
              </a:rPr>
              <a:t>adet kümeye bölünmesidir. K-means kümeleme,</a:t>
            </a:r>
          </a:p>
          <a:p>
            <a:pPr>
              <a:lnSpc>
                <a:spcPts val="2632"/>
              </a:lnSpc>
            </a:pPr>
            <a:r>
              <a:rPr lang="en-US" sz="2025">
                <a:solidFill>
                  <a:srgbClr val="171717"/>
                </a:solidFill>
                <a:latin typeface="Public Sans"/>
              </a:rPr>
              <a:t>karesel hatayı en aza indirgemek için N tane veriyi K adet kümeye bölümlemeyi amaçlamaktadır.</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416663"/>
            <a:ext cx="6909849" cy="6884722"/>
          </a:xfrm>
          <a:prstGeom prst="rect">
            <a:avLst/>
          </a:prstGeom>
        </p:spPr>
      </p:pic>
      <p:sp>
        <p:nvSpPr>
          <p:cNvPr id="3" name="AutoShape 3"/>
          <p:cNvSpPr/>
          <p:nvPr/>
        </p:nvSpPr>
        <p:spPr>
          <a:xfrm>
            <a:off x="0" y="3416663"/>
            <a:ext cx="6909849" cy="0"/>
          </a:xfrm>
          <a:prstGeom prst="line">
            <a:avLst/>
          </a:prstGeom>
          <a:ln w="47625" cap="rnd">
            <a:solidFill>
              <a:srgbClr val="171717"/>
            </a:solidFill>
            <a:prstDash val="sysDash"/>
            <a:headEnd type="none" w="sm" len="sm"/>
            <a:tailEnd type="none" w="sm" len="sm"/>
          </a:ln>
        </p:spPr>
      </p:sp>
      <p:sp>
        <p:nvSpPr>
          <p:cNvPr id="4" name="AutoShape 4"/>
          <p:cNvSpPr/>
          <p:nvPr/>
        </p:nvSpPr>
        <p:spPr>
          <a:xfrm rot="-5400000">
            <a:off x="1650297" y="5211927"/>
            <a:ext cx="10471479" cy="0"/>
          </a:xfrm>
          <a:prstGeom prst="line">
            <a:avLst/>
          </a:prstGeom>
          <a:ln w="47625" cap="flat">
            <a:solidFill>
              <a:srgbClr val="171717"/>
            </a:solidFill>
            <a:prstDash val="solid"/>
            <a:headEnd type="none" w="sm" len="sm"/>
            <a:tailEnd type="none" w="sm" len="sm"/>
          </a:ln>
        </p:spPr>
      </p:sp>
      <p:sp>
        <p:nvSpPr>
          <p:cNvPr id="5" name="AutoShape 5"/>
          <p:cNvSpPr/>
          <p:nvPr/>
        </p:nvSpPr>
        <p:spPr>
          <a:xfrm>
            <a:off x="6886037" y="5235739"/>
            <a:ext cx="11792536" cy="0"/>
          </a:xfrm>
          <a:prstGeom prst="line">
            <a:avLst/>
          </a:prstGeom>
          <a:ln w="47625" cap="flat">
            <a:solidFill>
              <a:srgbClr val="171717"/>
            </a:solidFill>
            <a:prstDash val="solid"/>
            <a:headEnd type="none" w="sm" len="sm"/>
            <a:tailEnd type="none" w="sm" len="sm"/>
          </a:ln>
        </p:spPr>
      </p:sp>
      <p:pic>
        <p:nvPicPr>
          <p:cNvPr id="6" name="Picture 6"/>
          <p:cNvPicPr>
            <a:picLocks noChangeAspect="1"/>
          </p:cNvPicPr>
          <p:nvPr/>
        </p:nvPicPr>
        <p:blipFill>
          <a:blip r:embed="rId4"/>
          <a:srcRect/>
          <a:stretch>
            <a:fillRect/>
          </a:stretch>
        </p:blipFill>
        <p:spPr>
          <a:xfrm>
            <a:off x="8197693" y="5597689"/>
            <a:ext cx="2764780" cy="4226704"/>
          </a:xfrm>
          <a:prstGeom prst="rect">
            <a:avLst/>
          </a:prstGeom>
        </p:spPr>
      </p:pic>
      <p:pic>
        <p:nvPicPr>
          <p:cNvPr id="7" name="Picture 7"/>
          <p:cNvPicPr>
            <a:picLocks noChangeAspect="1"/>
          </p:cNvPicPr>
          <p:nvPr/>
        </p:nvPicPr>
        <p:blipFill>
          <a:blip r:embed="rId5"/>
          <a:srcRect/>
          <a:stretch>
            <a:fillRect/>
          </a:stretch>
        </p:blipFill>
        <p:spPr>
          <a:xfrm>
            <a:off x="11517808" y="5603012"/>
            <a:ext cx="2761298" cy="4221382"/>
          </a:xfrm>
          <a:prstGeom prst="rect">
            <a:avLst/>
          </a:prstGeom>
        </p:spPr>
      </p:pic>
      <p:pic>
        <p:nvPicPr>
          <p:cNvPr id="8" name="Picture 8"/>
          <p:cNvPicPr>
            <a:picLocks noChangeAspect="1"/>
          </p:cNvPicPr>
          <p:nvPr/>
        </p:nvPicPr>
        <p:blipFill>
          <a:blip r:embed="rId6"/>
          <a:srcRect/>
          <a:stretch>
            <a:fillRect/>
          </a:stretch>
        </p:blipFill>
        <p:spPr>
          <a:xfrm>
            <a:off x="14831556" y="5603012"/>
            <a:ext cx="2659882" cy="4070204"/>
          </a:xfrm>
          <a:prstGeom prst="rect">
            <a:avLst/>
          </a:prstGeom>
        </p:spPr>
      </p:pic>
      <p:sp>
        <p:nvSpPr>
          <p:cNvPr id="9" name="TextBox 9"/>
          <p:cNvSpPr txBox="1"/>
          <p:nvPr/>
        </p:nvSpPr>
        <p:spPr>
          <a:xfrm>
            <a:off x="7645840" y="425930"/>
            <a:ext cx="6633267" cy="1142048"/>
          </a:xfrm>
          <a:prstGeom prst="rect">
            <a:avLst/>
          </a:prstGeom>
        </p:spPr>
        <p:txBody>
          <a:bodyPr lIns="0" tIns="0" rIns="0" bIns="0" rtlCol="0" anchor="t">
            <a:spAutoFit/>
          </a:bodyPr>
          <a:lstStyle/>
          <a:p>
            <a:pPr>
              <a:lnSpc>
                <a:spcPts val="3022"/>
              </a:lnSpc>
            </a:pPr>
            <a:r>
              <a:rPr lang="en-US" sz="2325">
                <a:solidFill>
                  <a:srgbClr val="171717"/>
                </a:solidFill>
                <a:latin typeface="Public Sans"/>
              </a:rPr>
              <a:t>Önerilen yöntem ile ortamda bulunan fındıkların</a:t>
            </a:r>
          </a:p>
          <a:p>
            <a:pPr>
              <a:lnSpc>
                <a:spcPts val="3022"/>
              </a:lnSpc>
            </a:pPr>
            <a:r>
              <a:rPr lang="en-US" sz="2325">
                <a:solidFill>
                  <a:srgbClr val="171717"/>
                </a:solidFill>
                <a:latin typeface="Public Sans"/>
              </a:rPr>
              <a:t>tespit edilerek kümelenmesine yönelik deneysel</a:t>
            </a:r>
          </a:p>
          <a:p>
            <a:pPr>
              <a:lnSpc>
                <a:spcPts val="3022"/>
              </a:lnSpc>
            </a:pPr>
            <a:r>
              <a:rPr lang="en-US" sz="2325">
                <a:solidFill>
                  <a:srgbClr val="171717"/>
                </a:solidFill>
                <a:latin typeface="Public Sans"/>
              </a:rPr>
              <a:t>çalışma yapılmaktadır.</a:t>
            </a:r>
          </a:p>
        </p:txBody>
      </p:sp>
      <p:sp>
        <p:nvSpPr>
          <p:cNvPr id="10" name="TextBox 10"/>
          <p:cNvSpPr txBox="1"/>
          <p:nvPr/>
        </p:nvSpPr>
        <p:spPr>
          <a:xfrm>
            <a:off x="405595" y="1520353"/>
            <a:ext cx="6239291" cy="671829"/>
          </a:xfrm>
          <a:prstGeom prst="rect">
            <a:avLst/>
          </a:prstGeom>
        </p:spPr>
        <p:txBody>
          <a:bodyPr lIns="0" tIns="0" rIns="0" bIns="0" rtlCol="0" anchor="t">
            <a:spAutoFit/>
          </a:bodyPr>
          <a:lstStyle/>
          <a:p>
            <a:pPr>
              <a:lnSpc>
                <a:spcPts val="5330"/>
              </a:lnSpc>
            </a:pPr>
            <a:r>
              <a:rPr lang="en-US" sz="4100">
                <a:solidFill>
                  <a:srgbClr val="171717"/>
                </a:solidFill>
                <a:latin typeface="Public Sans Bold"/>
              </a:rPr>
              <a:t>3 - DENEYSEL ÇALIŞMA</a:t>
            </a:r>
          </a:p>
        </p:txBody>
      </p:sp>
      <p:sp>
        <p:nvSpPr>
          <p:cNvPr id="11" name="TextBox 11"/>
          <p:cNvSpPr txBox="1"/>
          <p:nvPr/>
        </p:nvSpPr>
        <p:spPr>
          <a:xfrm>
            <a:off x="10962473" y="1851505"/>
            <a:ext cx="6633267" cy="1142048"/>
          </a:xfrm>
          <a:prstGeom prst="rect">
            <a:avLst/>
          </a:prstGeom>
        </p:spPr>
        <p:txBody>
          <a:bodyPr lIns="0" tIns="0" rIns="0" bIns="0" rtlCol="0" anchor="t">
            <a:spAutoFit/>
          </a:bodyPr>
          <a:lstStyle/>
          <a:p>
            <a:pPr>
              <a:lnSpc>
                <a:spcPts val="3022"/>
              </a:lnSpc>
            </a:pPr>
            <a:r>
              <a:rPr lang="en-US" sz="2325">
                <a:solidFill>
                  <a:srgbClr val="171717"/>
                </a:solidFill>
                <a:latin typeface="Public Sans"/>
              </a:rPr>
              <a:t>Çalışmada 1.3 Megapiksel CMOS, 640 x 480 çözünürlükteki Logitech C110 USB kamera kullanılarak görüntüler alınmaktadır.</a:t>
            </a:r>
          </a:p>
        </p:txBody>
      </p:sp>
      <p:sp>
        <p:nvSpPr>
          <p:cNvPr id="12" name="TextBox 12"/>
          <p:cNvSpPr txBox="1"/>
          <p:nvPr/>
        </p:nvSpPr>
        <p:spPr>
          <a:xfrm>
            <a:off x="7645840" y="3288827"/>
            <a:ext cx="8074441" cy="1438592"/>
          </a:xfrm>
          <a:prstGeom prst="rect">
            <a:avLst/>
          </a:prstGeom>
        </p:spPr>
        <p:txBody>
          <a:bodyPr lIns="0" tIns="0" rIns="0" bIns="0" rtlCol="0" anchor="t">
            <a:spAutoFit/>
          </a:bodyPr>
          <a:lstStyle/>
          <a:p>
            <a:pPr>
              <a:lnSpc>
                <a:spcPts val="2892"/>
              </a:lnSpc>
            </a:pPr>
            <a:r>
              <a:rPr lang="en-US" sz="2225">
                <a:solidFill>
                  <a:srgbClr val="171717"/>
                </a:solidFill>
                <a:latin typeface="Public Sans"/>
              </a:rPr>
              <a:t>Alınan görüntüler, Ubuntu 12.04 işletim sistemine sahip bir bilgisayar üzerinde işlenmektedir. Görüntülerin işlenmesi ve sınıflandırılması aşamalarında OpenCV Kütüphanesi ve Weka yazılımları kullanılmaktadır.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462853" y="3159760"/>
            <a:ext cx="5825147" cy="7127240"/>
            <a:chOff x="0" y="0"/>
            <a:chExt cx="7766863" cy="9502987"/>
          </a:xfrm>
        </p:grpSpPr>
        <p:pic>
          <p:nvPicPr>
            <p:cNvPr id="3" name="Picture 3"/>
            <p:cNvPicPr>
              <a:picLocks noChangeAspect="1"/>
            </p:cNvPicPr>
            <p:nvPr/>
          </p:nvPicPr>
          <p:blipFill>
            <a:blip r:embed="rId2"/>
            <a:srcRect l="31812" r="13700"/>
            <a:stretch>
              <a:fillRect/>
            </a:stretch>
          </p:blipFill>
          <p:spPr>
            <a:xfrm>
              <a:off x="0" y="0"/>
              <a:ext cx="7766863" cy="9502987"/>
            </a:xfrm>
            <a:prstGeom prst="rect">
              <a:avLst/>
            </a:prstGeom>
          </p:spPr>
        </p:pic>
      </p:grpSp>
      <p:sp>
        <p:nvSpPr>
          <p:cNvPr id="4" name="AutoShape 4"/>
          <p:cNvSpPr/>
          <p:nvPr/>
        </p:nvSpPr>
        <p:spPr>
          <a:xfrm rot="-5400000">
            <a:off x="8817911" y="6757077"/>
            <a:ext cx="7242259" cy="0"/>
          </a:xfrm>
          <a:prstGeom prst="line">
            <a:avLst/>
          </a:prstGeom>
          <a:ln w="47625" cap="flat">
            <a:solidFill>
              <a:srgbClr val="171717"/>
            </a:solidFill>
            <a:prstDash val="solid"/>
            <a:headEnd type="none" w="sm" len="sm"/>
            <a:tailEnd type="none" w="sm" len="sm"/>
          </a:ln>
        </p:spPr>
      </p:sp>
      <p:sp>
        <p:nvSpPr>
          <p:cNvPr id="5" name="AutoShape 5"/>
          <p:cNvSpPr/>
          <p:nvPr/>
        </p:nvSpPr>
        <p:spPr>
          <a:xfrm>
            <a:off x="0" y="3159760"/>
            <a:ext cx="18654760" cy="0"/>
          </a:xfrm>
          <a:prstGeom prst="line">
            <a:avLst/>
          </a:prstGeom>
          <a:ln w="47625" cap="rnd">
            <a:solidFill>
              <a:srgbClr val="171717"/>
            </a:solidFill>
            <a:prstDash val="sysDash"/>
            <a:headEnd type="none" w="sm" len="sm"/>
            <a:tailEnd type="none" w="sm" len="sm"/>
          </a:ln>
        </p:spPr>
      </p:sp>
      <p:pic>
        <p:nvPicPr>
          <p:cNvPr id="6" name="Picture 6"/>
          <p:cNvPicPr>
            <a:picLocks noChangeAspect="1"/>
          </p:cNvPicPr>
          <p:nvPr/>
        </p:nvPicPr>
        <p:blipFill>
          <a:blip r:embed="rId3"/>
          <a:srcRect/>
          <a:stretch>
            <a:fillRect/>
          </a:stretch>
        </p:blipFill>
        <p:spPr>
          <a:xfrm>
            <a:off x="7269465" y="3383121"/>
            <a:ext cx="4405506" cy="6295928"/>
          </a:xfrm>
          <a:prstGeom prst="rect">
            <a:avLst/>
          </a:prstGeom>
        </p:spPr>
      </p:pic>
      <p:sp>
        <p:nvSpPr>
          <p:cNvPr id="7" name="TextBox 7"/>
          <p:cNvSpPr txBox="1"/>
          <p:nvPr/>
        </p:nvSpPr>
        <p:spPr>
          <a:xfrm>
            <a:off x="785546" y="3345021"/>
            <a:ext cx="5696037" cy="6718618"/>
          </a:xfrm>
          <a:prstGeom prst="rect">
            <a:avLst/>
          </a:prstGeom>
        </p:spPr>
        <p:txBody>
          <a:bodyPr lIns="0" tIns="0" rIns="0" bIns="0" rtlCol="0" anchor="t">
            <a:spAutoFit/>
          </a:bodyPr>
          <a:lstStyle/>
          <a:p>
            <a:pPr>
              <a:lnSpc>
                <a:spcPts val="3542"/>
              </a:lnSpc>
            </a:pPr>
            <a:r>
              <a:rPr lang="en-US" sz="2724">
                <a:solidFill>
                  <a:srgbClr val="171717"/>
                </a:solidFill>
                <a:latin typeface="Public Sans"/>
              </a:rPr>
              <a:t>Makalede, görüntü işleme teknikleri kullanılarak ortamda bulunan nesnelerin tespit ve sınıflandırılmasına yönelik çalışma sunulmaktadır.</a:t>
            </a:r>
          </a:p>
          <a:p>
            <a:pPr>
              <a:lnSpc>
                <a:spcPts val="3542"/>
              </a:lnSpc>
            </a:pPr>
            <a:endParaRPr lang="en-US" sz="2724">
              <a:solidFill>
                <a:srgbClr val="171717"/>
              </a:solidFill>
              <a:latin typeface="Public Sans"/>
            </a:endParaRPr>
          </a:p>
          <a:p>
            <a:pPr>
              <a:lnSpc>
                <a:spcPts val="3542"/>
              </a:lnSpc>
            </a:pPr>
            <a:r>
              <a:rPr lang="en-US" sz="2724">
                <a:solidFill>
                  <a:srgbClr val="171717"/>
                </a:solidFill>
                <a:latin typeface="Public Sans"/>
              </a:rPr>
              <a:t>Çalışma ortamında bulunan fındık meyveleri gerçek zamanlı olarak %100 başarımla tespit edilmektedir.</a:t>
            </a:r>
          </a:p>
          <a:p>
            <a:pPr>
              <a:lnSpc>
                <a:spcPts val="3542"/>
              </a:lnSpc>
            </a:pPr>
            <a:endParaRPr lang="en-US" sz="2724">
              <a:solidFill>
                <a:srgbClr val="171717"/>
              </a:solidFill>
              <a:latin typeface="Public Sans"/>
            </a:endParaRPr>
          </a:p>
          <a:p>
            <a:pPr>
              <a:lnSpc>
                <a:spcPts val="3542"/>
              </a:lnSpc>
            </a:pPr>
            <a:r>
              <a:rPr lang="en-US" sz="2724">
                <a:solidFill>
                  <a:srgbClr val="171717"/>
                </a:solidFill>
                <a:latin typeface="Public Sans"/>
              </a:rPr>
              <a:t>Önerilen yöntem, açık kaynak kodlu yazılımlarla gerçekleştirildiğinden lisans maliyeti bulunmamaktadır.</a:t>
            </a:r>
          </a:p>
        </p:txBody>
      </p:sp>
      <p:sp>
        <p:nvSpPr>
          <p:cNvPr id="8" name="TextBox 8"/>
          <p:cNvSpPr txBox="1"/>
          <p:nvPr/>
        </p:nvSpPr>
        <p:spPr>
          <a:xfrm>
            <a:off x="1028700" y="1019175"/>
            <a:ext cx="9291389"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4 - Sonuçlar</a:t>
            </a:r>
          </a:p>
        </p:txBody>
      </p:sp>
      <p:sp>
        <p:nvSpPr>
          <p:cNvPr id="9" name="TextBox 9"/>
          <p:cNvSpPr txBox="1"/>
          <p:nvPr/>
        </p:nvSpPr>
        <p:spPr>
          <a:xfrm>
            <a:off x="8628903" y="9669524"/>
            <a:ext cx="2180332" cy="266700"/>
          </a:xfrm>
          <a:prstGeom prst="rect">
            <a:avLst/>
          </a:prstGeom>
        </p:spPr>
        <p:txBody>
          <a:bodyPr lIns="0" tIns="0" rIns="0" bIns="0" rtlCol="0" anchor="t">
            <a:spAutoFit/>
          </a:bodyPr>
          <a:lstStyle/>
          <a:p>
            <a:pPr algn="ctr">
              <a:lnSpc>
                <a:spcPts val="2039"/>
              </a:lnSpc>
              <a:spcBef>
                <a:spcPct val="0"/>
              </a:spcBef>
            </a:pPr>
            <a:r>
              <a:rPr lang="en-US" sz="1699">
                <a:solidFill>
                  <a:srgbClr val="171717"/>
                </a:solidFill>
                <a:latin typeface="Public Sans"/>
              </a:rPr>
              <a:t>Örnek çalışma verileri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234253" y="0"/>
            <a:ext cx="6053747" cy="10287000"/>
            <a:chOff x="0" y="0"/>
            <a:chExt cx="8071663" cy="13716000"/>
          </a:xfrm>
        </p:grpSpPr>
        <p:pic>
          <p:nvPicPr>
            <p:cNvPr id="3" name="Picture 3"/>
            <p:cNvPicPr>
              <a:picLocks noChangeAspect="1"/>
            </p:cNvPicPr>
            <p:nvPr/>
          </p:nvPicPr>
          <p:blipFill>
            <a:blip r:embed="rId2"/>
            <a:srcRect l="5863" r="5863"/>
            <a:stretch>
              <a:fillRect/>
            </a:stretch>
          </p:blipFill>
          <p:spPr>
            <a:xfrm>
              <a:off x="0" y="0"/>
              <a:ext cx="8071663" cy="13716000"/>
            </a:xfrm>
            <a:prstGeom prst="rect">
              <a:avLst/>
            </a:prstGeom>
          </p:spPr>
        </p:pic>
      </p:grpSp>
      <p:sp>
        <p:nvSpPr>
          <p:cNvPr id="4" name="TextBox 4"/>
          <p:cNvSpPr txBox="1"/>
          <p:nvPr/>
        </p:nvSpPr>
        <p:spPr>
          <a:xfrm>
            <a:off x="1028700" y="3659823"/>
            <a:ext cx="9291389" cy="5598477"/>
          </a:xfrm>
          <a:prstGeom prst="rect">
            <a:avLst/>
          </a:prstGeom>
        </p:spPr>
        <p:txBody>
          <a:bodyPr lIns="0" tIns="0" rIns="0" bIns="0" rtlCol="0" anchor="t">
            <a:spAutoFit/>
          </a:bodyPr>
          <a:lstStyle/>
          <a:p>
            <a:pPr>
              <a:lnSpc>
                <a:spcPts val="3152"/>
              </a:lnSpc>
            </a:pPr>
            <a:r>
              <a:rPr lang="en-US" sz="2425">
                <a:solidFill>
                  <a:srgbClr val="171717"/>
                </a:solidFill>
                <a:latin typeface="Public Sans"/>
              </a:rPr>
              <a:t>Son yıllarda, diyabete bağlı retina hastalığı körlüğün önde gelen nedenlerinden biri haline gelmiştir.</a:t>
            </a:r>
          </a:p>
          <a:p>
            <a:pPr>
              <a:lnSpc>
                <a:spcPts val="3152"/>
              </a:lnSpc>
            </a:pPr>
            <a:endParaRPr lang="en-US" sz="2425">
              <a:solidFill>
                <a:srgbClr val="171717"/>
              </a:solidFill>
              <a:latin typeface="Public Sans"/>
            </a:endParaRPr>
          </a:p>
          <a:p>
            <a:pPr>
              <a:lnSpc>
                <a:spcPts val="3152"/>
              </a:lnSpc>
            </a:pPr>
            <a:r>
              <a:rPr lang="en-US" sz="2425">
                <a:solidFill>
                  <a:srgbClr val="171717"/>
                </a:solidFill>
                <a:latin typeface="Public Sans"/>
              </a:rPr>
              <a:t>Bu hastalığın önüne geçebilmek için retina ağ yapısının doğru bölütlenmesi gerekir.</a:t>
            </a:r>
          </a:p>
          <a:p>
            <a:pPr>
              <a:lnSpc>
                <a:spcPts val="3152"/>
              </a:lnSpc>
            </a:pPr>
            <a:endParaRPr lang="en-US" sz="2425">
              <a:solidFill>
                <a:srgbClr val="171717"/>
              </a:solidFill>
              <a:latin typeface="Public Sans"/>
            </a:endParaRPr>
          </a:p>
          <a:p>
            <a:pPr>
              <a:lnSpc>
                <a:spcPts val="3152"/>
              </a:lnSpc>
            </a:pPr>
            <a:r>
              <a:rPr lang="en-US" sz="2425">
                <a:solidFill>
                  <a:srgbClr val="171717"/>
                </a:solidFill>
                <a:latin typeface="Public Sans"/>
              </a:rPr>
              <a:t>Bu makalede, renkli retina fundus görüntüsü üzerinde retina damarlarını otomatik olarak bölütleyen bir yöntem önerilmiştir.</a:t>
            </a:r>
          </a:p>
          <a:p>
            <a:pPr>
              <a:lnSpc>
                <a:spcPts val="3152"/>
              </a:lnSpc>
            </a:pPr>
            <a:endParaRPr lang="en-US" sz="2425">
              <a:solidFill>
                <a:srgbClr val="171717"/>
              </a:solidFill>
              <a:latin typeface="Public Sans"/>
            </a:endParaRPr>
          </a:p>
          <a:p>
            <a:pPr>
              <a:lnSpc>
                <a:spcPts val="3152"/>
              </a:lnSpc>
            </a:pPr>
            <a:r>
              <a:rPr lang="en-US" sz="2425">
                <a:solidFill>
                  <a:srgbClr val="171717"/>
                </a:solidFill>
                <a:latin typeface="Public Sans"/>
              </a:rPr>
              <a:t>Retina damar ağ yapısını bölütlemek için morfolojik işlemlere dayalı bir yöntem retina görüntüleri üzerine uygulanmıştır.</a:t>
            </a:r>
          </a:p>
          <a:p>
            <a:pPr>
              <a:lnSpc>
                <a:spcPts val="3152"/>
              </a:lnSpc>
            </a:pPr>
            <a:endParaRPr lang="en-US" sz="2425">
              <a:solidFill>
                <a:srgbClr val="171717"/>
              </a:solidFill>
              <a:latin typeface="Public Sans"/>
            </a:endParaRPr>
          </a:p>
          <a:p>
            <a:pPr>
              <a:lnSpc>
                <a:spcPts val="3152"/>
              </a:lnSpc>
            </a:pPr>
            <a:r>
              <a:rPr lang="en-US" sz="2425">
                <a:solidFill>
                  <a:srgbClr val="171717"/>
                </a:solidFill>
                <a:latin typeface="Public Sans"/>
              </a:rPr>
              <a:t>Bu makalede amaç farklı eşikleme algoritmalarının aynı görüntüler üzerindeki performans karşılaştırmasını sağlamaktır.</a:t>
            </a:r>
          </a:p>
        </p:txBody>
      </p:sp>
      <p:grpSp>
        <p:nvGrpSpPr>
          <p:cNvPr id="5" name="Group 5"/>
          <p:cNvGrpSpPr/>
          <p:nvPr/>
        </p:nvGrpSpPr>
        <p:grpSpPr>
          <a:xfrm>
            <a:off x="0" y="1028700"/>
            <a:ext cx="12234253" cy="2104201"/>
            <a:chOff x="0" y="0"/>
            <a:chExt cx="16312337" cy="2805601"/>
          </a:xfrm>
        </p:grpSpPr>
        <p:sp>
          <p:nvSpPr>
            <p:cNvPr id="6" name="TextBox 6"/>
            <p:cNvSpPr txBox="1"/>
            <p:nvPr/>
          </p:nvSpPr>
          <p:spPr>
            <a:xfrm>
              <a:off x="1371600" y="-9525"/>
              <a:ext cx="11990509" cy="1419225"/>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Özet</a:t>
              </a:r>
            </a:p>
          </p:txBody>
        </p:sp>
        <p:sp>
          <p:nvSpPr>
            <p:cNvPr id="7" name="AutoShape 7"/>
            <p:cNvSpPr/>
            <p:nvPr/>
          </p:nvSpPr>
          <p:spPr>
            <a:xfrm>
              <a:off x="0" y="2742101"/>
              <a:ext cx="16312337" cy="0"/>
            </a:xfrm>
            <a:prstGeom prst="line">
              <a:avLst/>
            </a:prstGeom>
            <a:ln w="63500" cap="rnd">
              <a:solidFill>
                <a:srgbClr val="171717"/>
              </a:solidFill>
              <a:prstDash val="solid"/>
              <a:headEnd type="none" w="sm" len="sm"/>
              <a:tailEnd type="none" w="sm" len="sm"/>
            </a:ln>
          </p:spPr>
        </p:sp>
      </p:grpSp>
      <p:sp>
        <p:nvSpPr>
          <p:cNvPr id="8" name="AutoShape 8"/>
          <p:cNvSpPr/>
          <p:nvPr/>
        </p:nvSpPr>
        <p:spPr>
          <a:xfrm rot="-5400000">
            <a:off x="6891409" y="5231345"/>
            <a:ext cx="10638062" cy="0"/>
          </a:xfrm>
          <a:prstGeom prst="line">
            <a:avLst/>
          </a:prstGeom>
          <a:ln w="47625" cap="rnd">
            <a:solidFill>
              <a:srgbClr val="171717"/>
            </a:solidFill>
            <a:prstDash val="sysDash"/>
            <a:headEnd type="none" w="sm" len="sm"/>
            <a:tailEnd type="none" w="sm" len="sm"/>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7E3"/>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6785836"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1 - Giriş</a:t>
            </a:r>
          </a:p>
        </p:txBody>
      </p:sp>
      <p:sp>
        <p:nvSpPr>
          <p:cNvPr id="3" name="TextBox 3"/>
          <p:cNvSpPr txBox="1"/>
          <p:nvPr/>
        </p:nvSpPr>
        <p:spPr>
          <a:xfrm>
            <a:off x="9020084" y="5061453"/>
            <a:ext cx="8482245" cy="4190047"/>
          </a:xfrm>
          <a:prstGeom prst="rect">
            <a:avLst/>
          </a:prstGeom>
        </p:spPr>
        <p:txBody>
          <a:bodyPr lIns="0" tIns="0" rIns="0" bIns="0" rtlCol="0" anchor="t">
            <a:spAutoFit/>
          </a:bodyPr>
          <a:lstStyle/>
          <a:p>
            <a:pPr>
              <a:lnSpc>
                <a:spcPts val="3022"/>
              </a:lnSpc>
            </a:pPr>
            <a:r>
              <a:rPr lang="en-US" sz="2325">
                <a:solidFill>
                  <a:srgbClr val="171717"/>
                </a:solidFill>
                <a:latin typeface="Public Sans"/>
              </a:rPr>
              <a:t>Literatürde retina damar bölütleme işlemi işin geleneksel yöntemler ve son zamanlarda popüler hale gelen derin öğrenme yöntemleri önerilmiştir.</a:t>
            </a:r>
          </a:p>
          <a:p>
            <a:pPr>
              <a:lnSpc>
                <a:spcPts val="3022"/>
              </a:lnSpc>
            </a:pPr>
            <a:endParaRPr lang="en-US" sz="2325">
              <a:solidFill>
                <a:srgbClr val="171717"/>
              </a:solidFill>
              <a:latin typeface="Public Sans"/>
            </a:endParaRPr>
          </a:p>
          <a:p>
            <a:pPr>
              <a:lnSpc>
                <a:spcPts val="3022"/>
              </a:lnSpc>
            </a:pPr>
            <a:r>
              <a:rPr lang="en-US" sz="2325">
                <a:solidFill>
                  <a:srgbClr val="171717"/>
                </a:solidFill>
                <a:latin typeface="Public Sans"/>
              </a:rPr>
              <a:t>Derin öğrenme yöntemleri ile retina damar bölütleme sistemlerinin geliştirilmesi daha sağlam sonuçlar verir ancak donanım bağlılığı gerektirir.</a:t>
            </a:r>
          </a:p>
          <a:p>
            <a:pPr>
              <a:lnSpc>
                <a:spcPts val="3022"/>
              </a:lnSpc>
            </a:pPr>
            <a:endParaRPr lang="en-US" sz="2325">
              <a:solidFill>
                <a:srgbClr val="171717"/>
              </a:solidFill>
              <a:latin typeface="Public Sans"/>
            </a:endParaRPr>
          </a:p>
          <a:p>
            <a:pPr>
              <a:lnSpc>
                <a:spcPts val="3022"/>
              </a:lnSpc>
            </a:pPr>
            <a:r>
              <a:rPr lang="en-US" sz="2325">
                <a:solidFill>
                  <a:srgbClr val="171717"/>
                </a:solidFill>
                <a:latin typeface="Public Sans"/>
              </a:rPr>
              <a:t>Retinanın oksijensiz kalması sonucu retinada istenmeyen yeni damarlar oluşur. Bu damarlar hassas bir yapıda olup DR hastalığının habercisidir.</a:t>
            </a:r>
          </a:p>
        </p:txBody>
      </p:sp>
      <p:grpSp>
        <p:nvGrpSpPr>
          <p:cNvPr id="4" name="Group 4"/>
          <p:cNvGrpSpPr/>
          <p:nvPr/>
        </p:nvGrpSpPr>
        <p:grpSpPr>
          <a:xfrm>
            <a:off x="10010230" y="-59989"/>
            <a:ext cx="8277770" cy="4162143"/>
            <a:chOff x="0" y="0"/>
            <a:chExt cx="11037026" cy="5549524"/>
          </a:xfrm>
        </p:grpSpPr>
        <p:sp>
          <p:nvSpPr>
            <p:cNvPr id="5" name="AutoShape 5"/>
            <p:cNvSpPr/>
            <p:nvPr/>
          </p:nvSpPr>
          <p:spPr>
            <a:xfrm rot="-5400000">
              <a:off x="-2690268" y="2795757"/>
              <a:ext cx="5444035" cy="0"/>
            </a:xfrm>
            <a:prstGeom prst="line">
              <a:avLst/>
            </a:prstGeom>
            <a:ln w="63500" cap="rnd">
              <a:solidFill>
                <a:srgbClr val="171717"/>
              </a:solidFill>
              <a:prstDash val="sysDash"/>
              <a:headEnd type="none" w="sm" len="sm"/>
              <a:tailEnd type="none" w="sm" len="sm"/>
            </a:ln>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750" y="105489"/>
              <a:ext cx="5394544" cy="5444035"/>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426294" y="0"/>
              <a:ext cx="5610732" cy="5549524"/>
            </a:xfrm>
            <a:prstGeom prst="rect">
              <a:avLst/>
            </a:prstGeom>
          </p:spPr>
        </p:pic>
        <p:sp>
          <p:nvSpPr>
            <p:cNvPr id="8" name="AutoShape 8"/>
            <p:cNvSpPr/>
            <p:nvPr/>
          </p:nvSpPr>
          <p:spPr>
            <a:xfrm rot="-5400000">
              <a:off x="2672526" y="2770253"/>
              <a:ext cx="5444035" cy="0"/>
            </a:xfrm>
            <a:prstGeom prst="line">
              <a:avLst/>
            </a:prstGeom>
            <a:ln w="63500" cap="flat">
              <a:solidFill>
                <a:srgbClr val="171717"/>
              </a:solidFill>
              <a:prstDash val="solid"/>
              <a:headEnd type="none" w="sm" len="sm"/>
              <a:tailEnd type="none" w="sm" len="sm"/>
            </a:ln>
          </p:spPr>
        </p:sp>
      </p:grpSp>
      <p:sp>
        <p:nvSpPr>
          <p:cNvPr id="9" name="AutoShape 9"/>
          <p:cNvSpPr/>
          <p:nvPr/>
        </p:nvSpPr>
        <p:spPr>
          <a:xfrm>
            <a:off x="0" y="4054529"/>
            <a:ext cx="18288000" cy="0"/>
          </a:xfrm>
          <a:prstGeom prst="line">
            <a:avLst/>
          </a:prstGeom>
          <a:ln w="47625" cap="rnd">
            <a:solidFill>
              <a:srgbClr val="171717"/>
            </a:solidFill>
            <a:prstDash val="solid"/>
            <a:headEnd type="none" w="sm" len="sm"/>
            <a:tailEnd type="none" w="sm" len="sm"/>
          </a:ln>
        </p:spPr>
      </p:sp>
      <p:sp>
        <p:nvSpPr>
          <p:cNvPr id="10" name="AutoShape 10"/>
          <p:cNvSpPr/>
          <p:nvPr/>
        </p:nvSpPr>
        <p:spPr>
          <a:xfrm rot="-5400000">
            <a:off x="-2111348" y="7146952"/>
            <a:ext cx="6232471" cy="0"/>
          </a:xfrm>
          <a:prstGeom prst="line">
            <a:avLst/>
          </a:prstGeom>
          <a:ln w="47625" cap="rnd">
            <a:solidFill>
              <a:srgbClr val="171717"/>
            </a:solidFill>
            <a:prstDash val="sysDash"/>
            <a:headEnd type="none" w="sm" len="sm"/>
            <a:tailEnd type="none" w="sm" len="sm"/>
          </a:ln>
        </p:spPr>
      </p:sp>
      <p:sp>
        <p:nvSpPr>
          <p:cNvPr id="11" name="TextBox 11"/>
          <p:cNvSpPr txBox="1"/>
          <p:nvPr/>
        </p:nvSpPr>
        <p:spPr>
          <a:xfrm>
            <a:off x="1633413" y="4789161"/>
            <a:ext cx="6786596" cy="4952047"/>
          </a:xfrm>
          <a:prstGeom prst="rect">
            <a:avLst/>
          </a:prstGeom>
        </p:spPr>
        <p:txBody>
          <a:bodyPr lIns="0" tIns="0" rIns="0" bIns="0" rtlCol="0" anchor="t">
            <a:spAutoFit/>
          </a:bodyPr>
          <a:lstStyle/>
          <a:p>
            <a:pPr>
              <a:lnSpc>
                <a:spcPts val="3022"/>
              </a:lnSpc>
            </a:pPr>
            <a:r>
              <a:rPr lang="en-US" sz="2325">
                <a:solidFill>
                  <a:srgbClr val="171717"/>
                </a:solidFill>
                <a:latin typeface="Public Sans"/>
              </a:rPr>
              <a:t>Diyabete bağlı retina bozuklukları kişilerde körlüğe sebep olan ve Diyabetik Retinopati (DR) olarak adlandırılan en önemli hastalıklardan biridir.</a:t>
            </a:r>
          </a:p>
          <a:p>
            <a:pPr>
              <a:lnSpc>
                <a:spcPts val="3022"/>
              </a:lnSpc>
            </a:pPr>
            <a:endParaRPr lang="en-US" sz="2325">
              <a:solidFill>
                <a:srgbClr val="171717"/>
              </a:solidFill>
              <a:latin typeface="Public Sans"/>
            </a:endParaRPr>
          </a:p>
          <a:p>
            <a:pPr>
              <a:lnSpc>
                <a:spcPts val="3022"/>
              </a:lnSpc>
            </a:pPr>
            <a:r>
              <a:rPr lang="en-US" sz="2325">
                <a:solidFill>
                  <a:srgbClr val="171717"/>
                </a:solidFill>
                <a:latin typeface="Public Sans"/>
              </a:rPr>
              <a:t>Bu hastalığın erken teşhis edilmesi, kişilerde görme yetisinin kaybolmaması açısından önemlidir.</a:t>
            </a:r>
          </a:p>
          <a:p>
            <a:pPr>
              <a:lnSpc>
                <a:spcPts val="3022"/>
              </a:lnSpc>
            </a:pPr>
            <a:endParaRPr lang="en-US" sz="2325">
              <a:solidFill>
                <a:srgbClr val="171717"/>
              </a:solidFill>
              <a:latin typeface="Public Sans"/>
            </a:endParaRPr>
          </a:p>
          <a:p>
            <a:pPr>
              <a:lnSpc>
                <a:spcPts val="3022"/>
              </a:lnSpc>
            </a:pPr>
            <a:r>
              <a:rPr lang="en-US" sz="2325">
                <a:solidFill>
                  <a:srgbClr val="171717"/>
                </a:solidFill>
                <a:latin typeface="Public Sans"/>
              </a:rPr>
              <a:t>Hastalığının erken ve doğru teşhisi için retina damarlarının doğru bir şekilde bölütlenmesi gerekir. Bunun için bilgisayar destekli sistemler geliştirilmiştir.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440771"/>
            <a:ext cx="6217552" cy="1346518"/>
          </a:xfrm>
          <a:prstGeom prst="rect">
            <a:avLst/>
          </a:prstGeom>
        </p:spPr>
        <p:txBody>
          <a:bodyPr lIns="0" tIns="0" rIns="0" bIns="0" rtlCol="0" anchor="t">
            <a:spAutoFit/>
          </a:bodyPr>
          <a:lstStyle/>
          <a:p>
            <a:pPr>
              <a:lnSpc>
                <a:spcPts val="3542"/>
              </a:lnSpc>
            </a:pPr>
            <a:r>
              <a:rPr lang="en-US" sz="2724">
                <a:solidFill>
                  <a:srgbClr val="171717"/>
                </a:solidFill>
                <a:latin typeface="Public Sans"/>
              </a:rPr>
              <a:t>Bu makalede, retina damar ağ yapısını otomatik olarak bölütleyen morfolojik tabanlı bir yöntem önerilmiştir.</a:t>
            </a:r>
          </a:p>
        </p:txBody>
      </p:sp>
      <p:sp>
        <p:nvSpPr>
          <p:cNvPr id="3" name="TextBox 3"/>
          <p:cNvSpPr txBox="1"/>
          <p:nvPr/>
        </p:nvSpPr>
        <p:spPr>
          <a:xfrm>
            <a:off x="1028700" y="1019175"/>
            <a:ext cx="16230600"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Yöntem</a:t>
            </a:r>
          </a:p>
        </p:txBody>
      </p:sp>
      <p:grpSp>
        <p:nvGrpSpPr>
          <p:cNvPr id="4" name="Group 4"/>
          <p:cNvGrpSpPr/>
          <p:nvPr/>
        </p:nvGrpSpPr>
        <p:grpSpPr>
          <a:xfrm>
            <a:off x="0" y="2984966"/>
            <a:ext cx="9096375" cy="3013693"/>
            <a:chOff x="0" y="0"/>
            <a:chExt cx="12128500" cy="4018257"/>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4055122" cy="4018257"/>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067822" y="0"/>
              <a:ext cx="4018257" cy="401825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073378" y="0"/>
              <a:ext cx="4055122" cy="4018257"/>
            </a:xfrm>
            <a:prstGeom prst="rect">
              <a:avLst/>
            </a:prstGeom>
          </p:spPr>
        </p:pic>
        <p:sp>
          <p:nvSpPr>
            <p:cNvPr id="8" name="AutoShape 8"/>
            <p:cNvSpPr/>
            <p:nvPr/>
          </p:nvSpPr>
          <p:spPr>
            <a:xfrm rot="-5400000">
              <a:off x="2042818" y="1961503"/>
              <a:ext cx="3986507" cy="0"/>
            </a:xfrm>
            <a:prstGeom prst="line">
              <a:avLst/>
            </a:prstGeom>
            <a:ln w="63500" cap="rnd">
              <a:solidFill>
                <a:srgbClr val="171717"/>
              </a:solidFill>
              <a:prstDash val="sysDash"/>
              <a:headEnd type="none" w="sm" len="sm"/>
              <a:tailEnd type="none" w="sm" len="sm"/>
            </a:ln>
          </p:spPr>
        </p:sp>
        <p:sp>
          <p:nvSpPr>
            <p:cNvPr id="9" name="AutoShape 9"/>
            <p:cNvSpPr/>
            <p:nvPr/>
          </p:nvSpPr>
          <p:spPr>
            <a:xfrm>
              <a:off x="0" y="3954757"/>
              <a:ext cx="12128500" cy="0"/>
            </a:xfrm>
            <a:prstGeom prst="line">
              <a:avLst/>
            </a:prstGeom>
            <a:ln w="63500" cap="rnd">
              <a:solidFill>
                <a:srgbClr val="171717"/>
              </a:solidFill>
              <a:prstDash val="solid"/>
              <a:headEnd type="none" w="sm" len="sm"/>
              <a:tailEnd type="none" w="sm" len="sm"/>
            </a:ln>
          </p:spPr>
        </p:sp>
      </p:grpSp>
      <p:sp>
        <p:nvSpPr>
          <p:cNvPr id="10" name="AutoShape 10"/>
          <p:cNvSpPr/>
          <p:nvPr/>
        </p:nvSpPr>
        <p:spPr>
          <a:xfrm rot="-5400000">
            <a:off x="5450121" y="6612171"/>
            <a:ext cx="7302034" cy="0"/>
          </a:xfrm>
          <a:prstGeom prst="line">
            <a:avLst/>
          </a:prstGeom>
          <a:ln w="47625" cap="rnd">
            <a:solidFill>
              <a:srgbClr val="171717"/>
            </a:solidFill>
            <a:prstDash val="sysDash"/>
            <a:headEnd type="none" w="sm" len="sm"/>
            <a:tailEnd type="none" w="sm" len="sm"/>
          </a:ln>
        </p:spPr>
      </p:sp>
      <p:sp>
        <p:nvSpPr>
          <p:cNvPr id="11" name="AutoShape 11"/>
          <p:cNvSpPr/>
          <p:nvPr/>
        </p:nvSpPr>
        <p:spPr>
          <a:xfrm>
            <a:off x="0" y="2984966"/>
            <a:ext cx="18288000" cy="0"/>
          </a:xfrm>
          <a:prstGeom prst="line">
            <a:avLst/>
          </a:prstGeom>
          <a:ln w="47625" cap="rnd">
            <a:solidFill>
              <a:srgbClr val="171717"/>
            </a:solidFill>
            <a:prstDash val="solid"/>
            <a:headEnd type="none" w="sm" len="sm"/>
            <a:tailEnd type="none" w="sm" len="sm"/>
          </a:ln>
        </p:spPr>
      </p:sp>
      <p:sp>
        <p:nvSpPr>
          <p:cNvPr id="12" name="TextBox 12"/>
          <p:cNvSpPr txBox="1"/>
          <p:nvPr/>
        </p:nvSpPr>
        <p:spPr>
          <a:xfrm>
            <a:off x="9365515" y="3422407"/>
            <a:ext cx="8722371" cy="6398577"/>
          </a:xfrm>
          <a:prstGeom prst="rect">
            <a:avLst/>
          </a:prstGeom>
        </p:spPr>
        <p:txBody>
          <a:bodyPr lIns="0" tIns="0" rIns="0" bIns="0" rtlCol="0" anchor="t">
            <a:spAutoFit/>
          </a:bodyPr>
          <a:lstStyle/>
          <a:p>
            <a:pPr>
              <a:lnSpc>
                <a:spcPts val="3152"/>
              </a:lnSpc>
            </a:pPr>
            <a:r>
              <a:rPr lang="en-US" sz="2425">
                <a:solidFill>
                  <a:srgbClr val="171717"/>
                </a:solidFill>
                <a:latin typeface="Public Sans"/>
              </a:rPr>
              <a:t>Yöntem morfolojik işlemlere dayalı iki farklı yöntemden</a:t>
            </a:r>
          </a:p>
          <a:p>
            <a:pPr>
              <a:lnSpc>
                <a:spcPts val="3152"/>
              </a:lnSpc>
            </a:pPr>
            <a:r>
              <a:rPr lang="en-US" sz="2425">
                <a:solidFill>
                  <a:srgbClr val="171717"/>
                </a:solidFill>
                <a:latin typeface="Public Sans"/>
              </a:rPr>
              <a:t>esinlenerek oluşturulmuştur. </a:t>
            </a:r>
          </a:p>
          <a:p>
            <a:pPr>
              <a:lnSpc>
                <a:spcPts val="3152"/>
              </a:lnSpc>
            </a:pPr>
            <a:endParaRPr lang="en-US" sz="2425">
              <a:solidFill>
                <a:srgbClr val="171717"/>
              </a:solidFill>
              <a:latin typeface="Public Sans"/>
            </a:endParaRPr>
          </a:p>
          <a:p>
            <a:pPr>
              <a:lnSpc>
                <a:spcPts val="3152"/>
              </a:lnSpc>
            </a:pPr>
            <a:r>
              <a:rPr lang="en-US" sz="2425">
                <a:solidFill>
                  <a:srgbClr val="171717"/>
                </a:solidFill>
                <a:latin typeface="Public Sans"/>
              </a:rPr>
              <a:t>Yöntemde, ilk önce RGB renk uzayındaki görüntüler gri ölçekli görüntülere dönüştürülmüştür. Daha sonra, gri ölçekli görüntünün tersi üzerinde üst-şapka, alt-şapka ve morfolojik açma yöntemi uygulanmıştır. </a:t>
            </a:r>
          </a:p>
          <a:p>
            <a:pPr>
              <a:lnSpc>
                <a:spcPts val="3152"/>
              </a:lnSpc>
            </a:pPr>
            <a:endParaRPr lang="en-US" sz="2425">
              <a:solidFill>
                <a:srgbClr val="171717"/>
              </a:solidFill>
              <a:latin typeface="Public Sans"/>
            </a:endParaRPr>
          </a:p>
          <a:p>
            <a:pPr>
              <a:lnSpc>
                <a:spcPts val="3152"/>
              </a:lnSpc>
            </a:pPr>
            <a:r>
              <a:rPr lang="en-US" sz="2425">
                <a:solidFill>
                  <a:srgbClr val="171717"/>
                </a:solidFill>
                <a:latin typeface="Public Sans"/>
              </a:rPr>
              <a:t>Morfolojik üst ve alt şapka yöntemin kullanılması ile retina damalarının belirginleştirilmesi sağlanmıştır.</a:t>
            </a:r>
          </a:p>
          <a:p>
            <a:pPr>
              <a:lnSpc>
                <a:spcPts val="3152"/>
              </a:lnSpc>
            </a:pPr>
            <a:endParaRPr lang="en-US" sz="2425">
              <a:solidFill>
                <a:srgbClr val="171717"/>
              </a:solidFill>
              <a:latin typeface="Public Sans"/>
            </a:endParaRPr>
          </a:p>
          <a:p>
            <a:pPr>
              <a:lnSpc>
                <a:spcPts val="3152"/>
              </a:lnSpc>
            </a:pPr>
            <a:r>
              <a:rPr lang="en-US" sz="2425">
                <a:solidFill>
                  <a:srgbClr val="171717"/>
                </a:solidFill>
                <a:latin typeface="Public Sans"/>
              </a:rPr>
              <a:t>Belirginleştirilmiş retina görüntülerini bölütlemek için üç farklı eşikleme yöntemi kullanılmıştır. Kullanılan eşikleme yöntemleri Çoklu Eşikleme yöntemi, Maksimum Entropi Tabanlı Eşikleme yöntemi ve Bulanık Kümeleme Tabanlı Eşikleme yöntemidir.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4580304" cy="1066800"/>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2 - Materyal ve Metot</a:t>
            </a:r>
          </a:p>
        </p:txBody>
      </p:sp>
      <p:grpSp>
        <p:nvGrpSpPr>
          <p:cNvPr id="3" name="Group 3"/>
          <p:cNvGrpSpPr/>
          <p:nvPr/>
        </p:nvGrpSpPr>
        <p:grpSpPr>
          <a:xfrm>
            <a:off x="0" y="3041983"/>
            <a:ext cx="7563460" cy="7245017"/>
            <a:chOff x="0" y="0"/>
            <a:chExt cx="10084613" cy="9660022"/>
          </a:xfrm>
        </p:grpSpPr>
        <p:pic>
          <p:nvPicPr>
            <p:cNvPr id="4" name="Picture 4"/>
            <p:cNvPicPr>
              <a:picLocks noChangeAspect="1"/>
            </p:cNvPicPr>
            <p:nvPr/>
          </p:nvPicPr>
          <p:blipFill>
            <a:blip r:embed="rId2"/>
            <a:srcRect l="15201" r="15201"/>
            <a:stretch>
              <a:fillRect/>
            </a:stretch>
          </p:blipFill>
          <p:spPr>
            <a:xfrm>
              <a:off x="0" y="0"/>
              <a:ext cx="10084613" cy="9660022"/>
            </a:xfrm>
            <a:prstGeom prst="rect">
              <a:avLst/>
            </a:prstGeom>
          </p:spPr>
        </p:pic>
      </p:grpSp>
      <p:sp>
        <p:nvSpPr>
          <p:cNvPr id="5" name="TextBox 5"/>
          <p:cNvSpPr txBox="1"/>
          <p:nvPr/>
        </p:nvSpPr>
        <p:spPr>
          <a:xfrm>
            <a:off x="9144000" y="4225899"/>
            <a:ext cx="7090213" cy="1179195"/>
          </a:xfrm>
          <a:prstGeom prst="rect">
            <a:avLst/>
          </a:prstGeom>
        </p:spPr>
        <p:txBody>
          <a:bodyPr lIns="0" tIns="0" rIns="0" bIns="0" rtlCol="0" anchor="t">
            <a:spAutoFit/>
          </a:bodyPr>
          <a:lstStyle/>
          <a:p>
            <a:pPr>
              <a:lnSpc>
                <a:spcPts val="3120"/>
              </a:lnSpc>
            </a:pPr>
            <a:r>
              <a:rPr lang="en-US" sz="2400">
                <a:solidFill>
                  <a:srgbClr val="171717"/>
                </a:solidFill>
                <a:latin typeface="Public Sans"/>
              </a:rPr>
              <a:t>Bu bölüm, önerilen yöntemin arkasındaki ilgili teorik materyal ve metotların kısa bir incelemesini içerir.</a:t>
            </a:r>
          </a:p>
        </p:txBody>
      </p:sp>
      <p:sp>
        <p:nvSpPr>
          <p:cNvPr id="6" name="AutoShape 6"/>
          <p:cNvSpPr/>
          <p:nvPr/>
        </p:nvSpPr>
        <p:spPr>
          <a:xfrm rot="-5400000">
            <a:off x="3974503" y="6607128"/>
            <a:ext cx="7082663" cy="0"/>
          </a:xfrm>
          <a:prstGeom prst="line">
            <a:avLst/>
          </a:prstGeom>
          <a:ln w="47625" cap="flat">
            <a:solidFill>
              <a:srgbClr val="171717"/>
            </a:solidFill>
            <a:prstDash val="solid"/>
            <a:headEnd type="none" w="sm" len="sm"/>
            <a:tailEnd type="none" w="sm" len="sm"/>
          </a:ln>
        </p:spPr>
      </p:sp>
      <p:sp>
        <p:nvSpPr>
          <p:cNvPr id="7" name="AutoShape 7"/>
          <p:cNvSpPr/>
          <p:nvPr/>
        </p:nvSpPr>
        <p:spPr>
          <a:xfrm>
            <a:off x="0" y="3041983"/>
            <a:ext cx="18288000" cy="0"/>
          </a:xfrm>
          <a:prstGeom prst="line">
            <a:avLst/>
          </a:prstGeom>
          <a:ln w="47625" cap="rnd">
            <a:solidFill>
              <a:srgbClr val="171717"/>
            </a:solidFill>
            <a:prstDash val="sysDash"/>
            <a:headEnd type="none" w="sm" len="sm"/>
            <a:tailEnd type="none" w="sm" len="sm"/>
          </a:ln>
        </p:spPr>
      </p:sp>
      <p:sp>
        <p:nvSpPr>
          <p:cNvPr id="8" name="AutoShape 8"/>
          <p:cNvSpPr/>
          <p:nvPr/>
        </p:nvSpPr>
        <p:spPr>
          <a:xfrm>
            <a:off x="7492022" y="6579484"/>
            <a:ext cx="10795978" cy="0"/>
          </a:xfrm>
          <a:prstGeom prst="line">
            <a:avLst/>
          </a:prstGeom>
          <a:ln w="47625" cap="flat">
            <a:solidFill>
              <a:srgbClr val="171717"/>
            </a:solidFill>
            <a:prstDash val="solid"/>
            <a:headEnd type="none" w="sm" len="sm"/>
            <a:tailEnd type="none" w="sm" len="sm"/>
          </a:ln>
        </p:spPr>
      </p:sp>
      <p:sp>
        <p:nvSpPr>
          <p:cNvPr id="9" name="TextBox 9"/>
          <p:cNvSpPr txBox="1"/>
          <p:nvPr/>
        </p:nvSpPr>
        <p:spPr>
          <a:xfrm>
            <a:off x="9144000" y="7179559"/>
            <a:ext cx="6465004" cy="2350770"/>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171717"/>
                </a:solidFill>
                <a:latin typeface="Public Sans"/>
              </a:rPr>
              <a:t>Morfolojik işlemler</a:t>
            </a:r>
          </a:p>
          <a:p>
            <a:pPr marL="518160" lvl="1" indent="-259080">
              <a:lnSpc>
                <a:spcPts val="3120"/>
              </a:lnSpc>
              <a:buFont typeface="Arial"/>
              <a:buChar char="•"/>
            </a:pPr>
            <a:r>
              <a:rPr lang="en-US" sz="2400">
                <a:solidFill>
                  <a:srgbClr val="171717"/>
                </a:solidFill>
                <a:latin typeface="Public Sans"/>
              </a:rPr>
              <a:t>Eşikleme yöntemleri</a:t>
            </a:r>
          </a:p>
          <a:p>
            <a:pPr marL="1036320" lvl="2" indent="-345440">
              <a:lnSpc>
                <a:spcPts val="3120"/>
              </a:lnSpc>
              <a:buFont typeface="Arial"/>
              <a:buChar char="⚬"/>
            </a:pPr>
            <a:r>
              <a:rPr lang="en-US" sz="2400">
                <a:solidFill>
                  <a:srgbClr val="171717"/>
                </a:solidFill>
                <a:latin typeface="Public Sans"/>
              </a:rPr>
              <a:t>Çok seviyeli eşikleme</a:t>
            </a:r>
          </a:p>
          <a:p>
            <a:pPr marL="1036320" lvl="2" indent="-345440">
              <a:lnSpc>
                <a:spcPts val="3120"/>
              </a:lnSpc>
              <a:buFont typeface="Arial"/>
              <a:buChar char="⚬"/>
            </a:pPr>
            <a:r>
              <a:rPr lang="en-US" sz="2400">
                <a:solidFill>
                  <a:srgbClr val="171717"/>
                </a:solidFill>
                <a:latin typeface="Public Sans"/>
              </a:rPr>
              <a:t> Materyal ve Metot</a:t>
            </a:r>
          </a:p>
          <a:p>
            <a:pPr marL="1036320" lvl="2" indent="-345440">
              <a:lnSpc>
                <a:spcPts val="3120"/>
              </a:lnSpc>
              <a:buFont typeface="Arial"/>
              <a:buChar char="⚬"/>
            </a:pPr>
            <a:r>
              <a:rPr lang="en-US" sz="2400">
                <a:solidFill>
                  <a:srgbClr val="171717"/>
                </a:solidFill>
                <a:latin typeface="Public Sans"/>
              </a:rPr>
              <a:t>Maksimum entropi tabanlı eşikleme</a:t>
            </a:r>
          </a:p>
          <a:p>
            <a:pPr marL="1036320" lvl="2" indent="-345440">
              <a:lnSpc>
                <a:spcPts val="3120"/>
              </a:lnSpc>
              <a:buFont typeface="Arial"/>
              <a:buChar char="⚬"/>
            </a:pPr>
            <a:r>
              <a:rPr lang="en-US" sz="2400">
                <a:solidFill>
                  <a:srgbClr val="171717"/>
                </a:solidFill>
                <a:latin typeface="Public Sans"/>
              </a:rPr>
              <a:t>Bulanık mantık tabanlı eşikleme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7E3"/>
        </a:solidFill>
        <a:effectLst/>
      </p:bgPr>
    </p:bg>
    <p:spTree>
      <p:nvGrpSpPr>
        <p:cNvPr id="1" name=""/>
        <p:cNvGrpSpPr/>
        <p:nvPr/>
      </p:nvGrpSpPr>
      <p:grpSpPr>
        <a:xfrm>
          <a:off x="0" y="0"/>
          <a:ext cx="0" cy="0"/>
          <a:chOff x="0" y="0"/>
          <a:chExt cx="0" cy="0"/>
        </a:xfrm>
      </p:grpSpPr>
      <p:grpSp>
        <p:nvGrpSpPr>
          <p:cNvPr id="2" name="Group 2"/>
          <p:cNvGrpSpPr/>
          <p:nvPr/>
        </p:nvGrpSpPr>
        <p:grpSpPr>
          <a:xfrm>
            <a:off x="1617846" y="3181154"/>
            <a:ext cx="7502341" cy="3234804"/>
            <a:chOff x="0" y="0"/>
            <a:chExt cx="10003121" cy="4313073"/>
          </a:xfrm>
        </p:grpSpPr>
        <p:pic>
          <p:nvPicPr>
            <p:cNvPr id="3" name="Picture 3"/>
            <p:cNvPicPr>
              <a:picLocks noChangeAspect="1"/>
            </p:cNvPicPr>
            <p:nvPr/>
          </p:nvPicPr>
          <p:blipFill>
            <a:blip r:embed="rId2"/>
            <a:srcRect t="6629" b="6629"/>
            <a:stretch>
              <a:fillRect/>
            </a:stretch>
          </p:blipFill>
          <p:spPr>
            <a:xfrm>
              <a:off x="0" y="0"/>
              <a:ext cx="10003121" cy="4313073"/>
            </a:xfrm>
            <a:prstGeom prst="rect">
              <a:avLst/>
            </a:prstGeom>
          </p:spPr>
        </p:pic>
      </p:grpSp>
      <p:grpSp>
        <p:nvGrpSpPr>
          <p:cNvPr id="4" name="Group 4"/>
          <p:cNvGrpSpPr/>
          <p:nvPr/>
        </p:nvGrpSpPr>
        <p:grpSpPr>
          <a:xfrm>
            <a:off x="10778792" y="0"/>
            <a:ext cx="7509208" cy="6475933"/>
            <a:chOff x="0" y="0"/>
            <a:chExt cx="10012277" cy="8634578"/>
          </a:xfrm>
        </p:grpSpPr>
        <p:pic>
          <p:nvPicPr>
            <p:cNvPr id="5" name="Picture 5"/>
            <p:cNvPicPr>
              <a:picLocks noChangeAspect="1"/>
            </p:cNvPicPr>
            <p:nvPr/>
          </p:nvPicPr>
          <p:blipFill>
            <a:blip r:embed="rId3"/>
            <a:srcRect l="11336" r="11336"/>
            <a:stretch>
              <a:fillRect/>
            </a:stretch>
          </p:blipFill>
          <p:spPr>
            <a:xfrm>
              <a:off x="0" y="0"/>
              <a:ext cx="10012277" cy="8634578"/>
            </a:xfrm>
            <a:prstGeom prst="rect">
              <a:avLst/>
            </a:prstGeom>
          </p:spPr>
        </p:pic>
      </p:grpSp>
      <p:sp>
        <p:nvSpPr>
          <p:cNvPr id="6" name="AutoShape 6"/>
          <p:cNvSpPr/>
          <p:nvPr/>
        </p:nvSpPr>
        <p:spPr>
          <a:xfrm rot="-5400000">
            <a:off x="5602983" y="6722171"/>
            <a:ext cx="7082034" cy="0"/>
          </a:xfrm>
          <a:prstGeom prst="line">
            <a:avLst/>
          </a:prstGeom>
          <a:ln w="47625" cap="rnd">
            <a:solidFill>
              <a:srgbClr val="171717"/>
            </a:solidFill>
            <a:prstDash val="sysDash"/>
            <a:headEnd type="none" w="sm" len="sm"/>
            <a:tailEnd type="none" w="sm" len="sm"/>
          </a:ln>
        </p:spPr>
      </p:sp>
      <p:sp>
        <p:nvSpPr>
          <p:cNvPr id="7" name="AutoShape 7"/>
          <p:cNvSpPr/>
          <p:nvPr/>
        </p:nvSpPr>
        <p:spPr>
          <a:xfrm>
            <a:off x="-35408" y="3172260"/>
            <a:ext cx="10778792" cy="0"/>
          </a:xfrm>
          <a:prstGeom prst="line">
            <a:avLst/>
          </a:prstGeom>
          <a:ln w="47625" cap="flat">
            <a:solidFill>
              <a:srgbClr val="171717"/>
            </a:solidFill>
            <a:prstDash val="solid"/>
            <a:headEnd type="none" w="sm" len="sm"/>
            <a:tailEnd type="none" w="sm" len="sm"/>
          </a:ln>
        </p:spPr>
      </p:sp>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4822812"/>
            <a:ext cx="1634792" cy="1616958"/>
          </a:xfrm>
          <a:prstGeom prst="rect">
            <a:avLst/>
          </a:prstGeom>
        </p:spPr>
      </p:pic>
      <p:pic>
        <p:nvPicPr>
          <p:cNvPr id="9" name="Picture 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04966"/>
            <a:ext cx="1617846" cy="1617846"/>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9144000" y="4822812"/>
            <a:ext cx="1610195" cy="1604340"/>
          </a:xfrm>
          <a:prstGeom prst="rect">
            <a:avLst/>
          </a:prstGeom>
        </p:spPr>
      </p:pic>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144000" y="3204966"/>
            <a:ext cx="1599384" cy="1605221"/>
          </a:xfrm>
          <a:prstGeom prst="rect">
            <a:avLst/>
          </a:prstGeom>
        </p:spPr>
      </p:pic>
      <p:sp>
        <p:nvSpPr>
          <p:cNvPr id="12" name="AutoShape 12"/>
          <p:cNvSpPr/>
          <p:nvPr/>
        </p:nvSpPr>
        <p:spPr>
          <a:xfrm rot="-5400000">
            <a:off x="7547311" y="3196073"/>
            <a:ext cx="6439770" cy="0"/>
          </a:xfrm>
          <a:prstGeom prst="line">
            <a:avLst/>
          </a:prstGeom>
          <a:ln w="47625" cap="flat">
            <a:solidFill>
              <a:srgbClr val="171717"/>
            </a:solidFill>
            <a:prstDash val="solid"/>
            <a:headEnd type="none" w="sm" len="sm"/>
            <a:tailEnd type="none" w="sm" len="sm"/>
          </a:ln>
        </p:spPr>
      </p:sp>
      <p:sp>
        <p:nvSpPr>
          <p:cNvPr id="13" name="AutoShape 13"/>
          <p:cNvSpPr/>
          <p:nvPr/>
        </p:nvSpPr>
        <p:spPr>
          <a:xfrm rot="-5400000">
            <a:off x="-35274" y="4786649"/>
            <a:ext cx="3306242" cy="0"/>
          </a:xfrm>
          <a:prstGeom prst="line">
            <a:avLst/>
          </a:prstGeom>
          <a:ln w="47625" cap="flat">
            <a:solidFill>
              <a:srgbClr val="171717"/>
            </a:solidFill>
            <a:prstDash val="solid"/>
            <a:headEnd type="none" w="sm" len="sm"/>
            <a:tailEnd type="none" w="sm" len="sm"/>
          </a:ln>
        </p:spPr>
      </p:sp>
      <p:sp>
        <p:nvSpPr>
          <p:cNvPr id="14" name="AutoShape 14"/>
          <p:cNvSpPr/>
          <p:nvPr/>
        </p:nvSpPr>
        <p:spPr>
          <a:xfrm>
            <a:off x="23812" y="6415958"/>
            <a:ext cx="18288000" cy="0"/>
          </a:xfrm>
          <a:prstGeom prst="line">
            <a:avLst/>
          </a:prstGeom>
          <a:ln w="47625" cap="flat">
            <a:solidFill>
              <a:srgbClr val="171717"/>
            </a:solidFill>
            <a:prstDash val="solid"/>
            <a:headEnd type="none" w="sm" len="sm"/>
            <a:tailEnd type="none" w="sm" len="sm"/>
          </a:ln>
        </p:spPr>
      </p:sp>
      <p:pic>
        <p:nvPicPr>
          <p:cNvPr id="15" name="Picture 15"/>
          <p:cNvPicPr>
            <a:picLocks noChangeAspect="1"/>
          </p:cNvPicPr>
          <p:nvPr/>
        </p:nvPicPr>
        <p:blipFill>
          <a:blip r:embed="rId12"/>
          <a:srcRect/>
          <a:stretch>
            <a:fillRect/>
          </a:stretch>
        </p:blipFill>
        <p:spPr>
          <a:xfrm>
            <a:off x="9943692" y="6905596"/>
            <a:ext cx="3348284" cy="777666"/>
          </a:xfrm>
          <a:prstGeom prst="rect">
            <a:avLst/>
          </a:prstGeom>
        </p:spPr>
      </p:pic>
      <p:pic>
        <p:nvPicPr>
          <p:cNvPr id="16" name="Picture 16"/>
          <p:cNvPicPr>
            <a:picLocks noChangeAspect="1"/>
          </p:cNvPicPr>
          <p:nvPr/>
        </p:nvPicPr>
        <p:blipFill>
          <a:blip r:embed="rId13"/>
          <a:srcRect/>
          <a:stretch>
            <a:fillRect/>
          </a:stretch>
        </p:blipFill>
        <p:spPr>
          <a:xfrm>
            <a:off x="14150783" y="8510682"/>
            <a:ext cx="3108517" cy="747618"/>
          </a:xfrm>
          <a:prstGeom prst="rect">
            <a:avLst/>
          </a:prstGeom>
        </p:spPr>
      </p:pic>
      <p:sp>
        <p:nvSpPr>
          <p:cNvPr id="17" name="TextBox 17"/>
          <p:cNvSpPr txBox="1"/>
          <p:nvPr/>
        </p:nvSpPr>
        <p:spPr>
          <a:xfrm>
            <a:off x="1028700" y="1019175"/>
            <a:ext cx="8091488" cy="1000125"/>
          </a:xfrm>
          <a:prstGeom prst="rect">
            <a:avLst/>
          </a:prstGeom>
        </p:spPr>
        <p:txBody>
          <a:bodyPr lIns="0" tIns="0" rIns="0" bIns="0" rtlCol="0" anchor="t">
            <a:spAutoFit/>
          </a:bodyPr>
          <a:lstStyle/>
          <a:p>
            <a:pPr marL="0" lvl="0" indent="0">
              <a:lnSpc>
                <a:spcPts val="7859"/>
              </a:lnSpc>
              <a:spcBef>
                <a:spcPct val="0"/>
              </a:spcBef>
            </a:pPr>
            <a:r>
              <a:rPr lang="en-US" sz="6549">
                <a:solidFill>
                  <a:srgbClr val="171717"/>
                </a:solidFill>
                <a:latin typeface="Public Sans Bold"/>
              </a:rPr>
              <a:t>Morfolojik İşlemler</a:t>
            </a:r>
          </a:p>
        </p:txBody>
      </p:sp>
      <p:sp>
        <p:nvSpPr>
          <p:cNvPr id="18" name="TextBox 18"/>
          <p:cNvSpPr txBox="1"/>
          <p:nvPr/>
        </p:nvSpPr>
        <p:spPr>
          <a:xfrm>
            <a:off x="817396" y="6707883"/>
            <a:ext cx="7298168" cy="2741295"/>
          </a:xfrm>
          <a:prstGeom prst="rect">
            <a:avLst/>
          </a:prstGeom>
        </p:spPr>
        <p:txBody>
          <a:bodyPr lIns="0" tIns="0" rIns="0" bIns="0" rtlCol="0" anchor="t">
            <a:spAutoFit/>
          </a:bodyPr>
          <a:lstStyle/>
          <a:p>
            <a:pPr>
              <a:lnSpc>
                <a:spcPts val="3120"/>
              </a:lnSpc>
            </a:pPr>
            <a:r>
              <a:rPr lang="en-US" sz="2400">
                <a:solidFill>
                  <a:srgbClr val="171717"/>
                </a:solidFill>
                <a:latin typeface="Public Sans"/>
              </a:rPr>
              <a:t>Morfolojik işlemlerin temel amacı, görüntünün temel özelliklerini korumak ve görüntüyü basitleştirmektir.</a:t>
            </a:r>
          </a:p>
          <a:p>
            <a:pPr>
              <a:lnSpc>
                <a:spcPts val="3120"/>
              </a:lnSpc>
            </a:pPr>
            <a:endParaRPr lang="en-US" sz="2400">
              <a:solidFill>
                <a:srgbClr val="171717"/>
              </a:solidFill>
              <a:latin typeface="Public Sans"/>
            </a:endParaRPr>
          </a:p>
          <a:p>
            <a:pPr>
              <a:lnSpc>
                <a:spcPts val="3120"/>
              </a:lnSpc>
            </a:pPr>
            <a:r>
              <a:rPr lang="en-US" sz="2400">
                <a:solidFill>
                  <a:srgbClr val="171717"/>
                </a:solidFill>
                <a:latin typeface="Public Sans"/>
              </a:rPr>
              <a:t>Bu çalışmada, üst-şapka ve alt-şapka dönüşümleri kan damarlarına belirginlik kazandırmak için kullanılır.</a:t>
            </a:r>
          </a:p>
        </p:txBody>
      </p:sp>
      <p:sp>
        <p:nvSpPr>
          <p:cNvPr id="19" name="TextBox 19"/>
          <p:cNvSpPr txBox="1"/>
          <p:nvPr/>
        </p:nvSpPr>
        <p:spPr>
          <a:xfrm>
            <a:off x="10429665" y="7811831"/>
            <a:ext cx="2376339" cy="285750"/>
          </a:xfrm>
          <a:prstGeom prst="rect">
            <a:avLst/>
          </a:prstGeom>
        </p:spPr>
        <p:txBody>
          <a:bodyPr lIns="0" tIns="0" rIns="0" bIns="0" rtlCol="0" anchor="t">
            <a:spAutoFit/>
          </a:bodyPr>
          <a:lstStyle/>
          <a:p>
            <a:pPr algn="ctr">
              <a:lnSpc>
                <a:spcPts val="2279"/>
              </a:lnSpc>
              <a:spcBef>
                <a:spcPct val="0"/>
              </a:spcBef>
            </a:pPr>
            <a:r>
              <a:rPr lang="en-US" sz="1899">
                <a:solidFill>
                  <a:srgbClr val="171717"/>
                </a:solidFill>
                <a:latin typeface="Public Sans"/>
              </a:rPr>
              <a:t>Üst-şapka dönüşümü</a:t>
            </a:r>
          </a:p>
        </p:txBody>
      </p:sp>
      <p:sp>
        <p:nvSpPr>
          <p:cNvPr id="20" name="TextBox 20"/>
          <p:cNvSpPr txBox="1"/>
          <p:nvPr/>
        </p:nvSpPr>
        <p:spPr>
          <a:xfrm>
            <a:off x="14541577" y="9306303"/>
            <a:ext cx="2326928" cy="285750"/>
          </a:xfrm>
          <a:prstGeom prst="rect">
            <a:avLst/>
          </a:prstGeom>
        </p:spPr>
        <p:txBody>
          <a:bodyPr lIns="0" tIns="0" rIns="0" bIns="0" rtlCol="0" anchor="t">
            <a:spAutoFit/>
          </a:bodyPr>
          <a:lstStyle/>
          <a:p>
            <a:pPr algn="ctr">
              <a:lnSpc>
                <a:spcPts val="2279"/>
              </a:lnSpc>
              <a:spcBef>
                <a:spcPct val="0"/>
              </a:spcBef>
            </a:pPr>
            <a:r>
              <a:rPr lang="en-US" sz="1899">
                <a:solidFill>
                  <a:srgbClr val="171717"/>
                </a:solidFill>
                <a:latin typeface="Public Sans"/>
              </a:rPr>
              <a:t>Alt-şapka dönüşümü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724900" y="-145772"/>
            <a:ext cx="8104611" cy="4211205"/>
            <a:chOff x="0" y="0"/>
            <a:chExt cx="10806148" cy="561494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393232" y="199211"/>
              <a:ext cx="5412915" cy="53932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79528"/>
              <a:ext cx="5393232" cy="5412915"/>
            </a:xfrm>
            <a:prstGeom prst="rect">
              <a:avLst/>
            </a:prstGeom>
          </p:spPr>
        </p:pic>
        <p:sp>
          <p:nvSpPr>
            <p:cNvPr id="5" name="AutoShape 5"/>
            <p:cNvSpPr/>
            <p:nvPr/>
          </p:nvSpPr>
          <p:spPr>
            <a:xfrm rot="-5400000">
              <a:off x="-2699040" y="2852399"/>
              <a:ext cx="5461580" cy="0"/>
            </a:xfrm>
            <a:prstGeom prst="line">
              <a:avLst/>
            </a:prstGeom>
            <a:ln w="63500" cap="flat">
              <a:solidFill>
                <a:srgbClr val="171717"/>
              </a:solidFill>
              <a:prstDash val="solid"/>
              <a:headEnd type="none" w="sm" len="sm"/>
              <a:tailEnd type="none" w="sm" len="sm"/>
            </a:ln>
          </p:spPr>
        </p:sp>
        <p:sp>
          <p:nvSpPr>
            <p:cNvPr id="6" name="AutoShape 6"/>
            <p:cNvSpPr/>
            <p:nvPr/>
          </p:nvSpPr>
          <p:spPr>
            <a:xfrm rot="-5400000">
              <a:off x="2649262" y="2743970"/>
              <a:ext cx="5551440" cy="0"/>
            </a:xfrm>
            <a:prstGeom prst="line">
              <a:avLst/>
            </a:prstGeom>
            <a:ln w="63500" cap="rnd">
              <a:solidFill>
                <a:srgbClr val="171717"/>
              </a:solidFill>
              <a:prstDash val="sysDash"/>
              <a:headEnd type="none" w="sm" len="sm"/>
              <a:tailEnd type="none" w="sm" len="sm"/>
            </a:ln>
          </p:spPr>
        </p:sp>
      </p:grpSp>
      <p:sp>
        <p:nvSpPr>
          <p:cNvPr id="7" name="AutoShape 7"/>
          <p:cNvSpPr/>
          <p:nvPr/>
        </p:nvSpPr>
        <p:spPr>
          <a:xfrm rot="-5400000">
            <a:off x="11547179" y="5207590"/>
            <a:ext cx="10517039" cy="0"/>
          </a:xfrm>
          <a:prstGeom prst="line">
            <a:avLst/>
          </a:prstGeom>
          <a:ln w="47625" cap="flat">
            <a:solidFill>
              <a:srgbClr val="171717"/>
            </a:solidFill>
            <a:prstDash val="solid"/>
            <a:headEnd type="none" w="sm" len="sm"/>
            <a:tailEnd type="none" w="sm" len="sm"/>
          </a:ln>
        </p:spPr>
      </p:sp>
      <p:sp>
        <p:nvSpPr>
          <p:cNvPr id="8" name="AutoShape 8"/>
          <p:cNvSpPr/>
          <p:nvPr/>
        </p:nvSpPr>
        <p:spPr>
          <a:xfrm>
            <a:off x="0" y="4048560"/>
            <a:ext cx="18654760" cy="0"/>
          </a:xfrm>
          <a:prstGeom prst="line">
            <a:avLst/>
          </a:prstGeom>
          <a:ln w="47625" cap="flat">
            <a:solidFill>
              <a:srgbClr val="171717"/>
            </a:solidFill>
            <a:prstDash val="solid"/>
            <a:headEnd type="none" w="sm" len="sm"/>
            <a:tailEnd type="none" w="sm" len="sm"/>
          </a:ln>
        </p:spPr>
      </p:sp>
      <p:pic>
        <p:nvPicPr>
          <p:cNvPr id="9" name="Picture 9"/>
          <p:cNvPicPr>
            <a:picLocks noChangeAspect="1"/>
          </p:cNvPicPr>
          <p:nvPr/>
        </p:nvPicPr>
        <p:blipFill>
          <a:blip r:embed="rId6"/>
          <a:srcRect/>
          <a:stretch>
            <a:fillRect/>
          </a:stretch>
        </p:blipFill>
        <p:spPr>
          <a:xfrm>
            <a:off x="2888793" y="8708298"/>
            <a:ext cx="2913081" cy="981248"/>
          </a:xfrm>
          <a:prstGeom prst="rect">
            <a:avLst/>
          </a:prstGeom>
        </p:spPr>
      </p:pic>
      <p:pic>
        <p:nvPicPr>
          <p:cNvPr id="10" name="Picture 10"/>
          <p:cNvPicPr>
            <a:picLocks noChangeAspect="1"/>
          </p:cNvPicPr>
          <p:nvPr/>
        </p:nvPicPr>
        <p:blipFill>
          <a:blip r:embed="rId7"/>
          <a:srcRect/>
          <a:stretch>
            <a:fillRect/>
          </a:stretch>
        </p:blipFill>
        <p:spPr>
          <a:xfrm>
            <a:off x="8829629" y="7440489"/>
            <a:ext cx="3316633" cy="982110"/>
          </a:xfrm>
          <a:prstGeom prst="rect">
            <a:avLst/>
          </a:prstGeom>
        </p:spPr>
      </p:pic>
      <p:pic>
        <p:nvPicPr>
          <p:cNvPr id="11" name="Picture 11"/>
          <p:cNvPicPr>
            <a:picLocks noChangeAspect="1"/>
          </p:cNvPicPr>
          <p:nvPr/>
        </p:nvPicPr>
        <p:blipFill>
          <a:blip r:embed="rId8"/>
          <a:srcRect/>
          <a:stretch>
            <a:fillRect/>
          </a:stretch>
        </p:blipFill>
        <p:spPr>
          <a:xfrm>
            <a:off x="9050405" y="8422599"/>
            <a:ext cx="2991128" cy="886750"/>
          </a:xfrm>
          <a:prstGeom prst="rect">
            <a:avLst/>
          </a:prstGeom>
        </p:spPr>
      </p:pic>
      <p:pic>
        <p:nvPicPr>
          <p:cNvPr id="12" name="Picture 12"/>
          <p:cNvPicPr>
            <a:picLocks noChangeAspect="1"/>
          </p:cNvPicPr>
          <p:nvPr/>
        </p:nvPicPr>
        <p:blipFill>
          <a:blip r:embed="rId9"/>
          <a:srcRect/>
          <a:stretch>
            <a:fillRect/>
          </a:stretch>
        </p:blipFill>
        <p:spPr>
          <a:xfrm>
            <a:off x="12640926" y="7593077"/>
            <a:ext cx="3451404" cy="829522"/>
          </a:xfrm>
          <a:prstGeom prst="rect">
            <a:avLst/>
          </a:prstGeom>
        </p:spPr>
      </p:pic>
      <p:sp>
        <p:nvSpPr>
          <p:cNvPr id="13" name="TextBox 13"/>
          <p:cNvSpPr txBox="1"/>
          <p:nvPr/>
        </p:nvSpPr>
        <p:spPr>
          <a:xfrm>
            <a:off x="1028700" y="4368357"/>
            <a:ext cx="6633267" cy="2285047"/>
          </a:xfrm>
          <a:prstGeom prst="rect">
            <a:avLst/>
          </a:prstGeom>
        </p:spPr>
        <p:txBody>
          <a:bodyPr lIns="0" tIns="0" rIns="0" bIns="0" rtlCol="0" anchor="t">
            <a:spAutoFit/>
          </a:bodyPr>
          <a:lstStyle/>
          <a:p>
            <a:pPr>
              <a:lnSpc>
                <a:spcPts val="3022"/>
              </a:lnSpc>
            </a:pPr>
            <a:r>
              <a:rPr lang="en-US" sz="2325">
                <a:solidFill>
                  <a:srgbClr val="171717"/>
                </a:solidFill>
                <a:latin typeface="Public Sans"/>
              </a:rPr>
              <a:t>Görüntü eşikleme sadeliği ve sağlamlığı nedeni ile en sık kullanılan görüntü bölütleme yöntemlerinden biridir.</a:t>
            </a:r>
          </a:p>
          <a:p>
            <a:pPr>
              <a:lnSpc>
                <a:spcPts val="3022"/>
              </a:lnSpc>
            </a:pPr>
            <a:endParaRPr lang="en-US" sz="2325">
              <a:solidFill>
                <a:srgbClr val="171717"/>
              </a:solidFill>
              <a:latin typeface="Public Sans"/>
            </a:endParaRPr>
          </a:p>
          <a:p>
            <a:pPr>
              <a:lnSpc>
                <a:spcPts val="3022"/>
              </a:lnSpc>
            </a:pPr>
            <a:r>
              <a:rPr lang="en-US" sz="2325">
                <a:solidFill>
                  <a:srgbClr val="171717"/>
                </a:solidFill>
                <a:latin typeface="Public Sans"/>
              </a:rPr>
              <a:t>Eşikleme işlemi, gri ölçekli bir görünün yoğunluk seviyesine göre sınıflara ayrıldığı bir işlemdir.</a:t>
            </a:r>
          </a:p>
        </p:txBody>
      </p:sp>
      <p:sp>
        <p:nvSpPr>
          <p:cNvPr id="14" name="TextBox 14"/>
          <p:cNvSpPr txBox="1"/>
          <p:nvPr/>
        </p:nvSpPr>
        <p:spPr>
          <a:xfrm>
            <a:off x="1028700" y="1019175"/>
            <a:ext cx="6896100" cy="2124075"/>
          </a:xfrm>
          <a:prstGeom prst="rect">
            <a:avLst/>
          </a:prstGeom>
        </p:spPr>
        <p:txBody>
          <a:bodyPr lIns="0" tIns="0" rIns="0" bIns="0" rtlCol="0" anchor="t">
            <a:spAutoFit/>
          </a:bodyPr>
          <a:lstStyle/>
          <a:p>
            <a:pPr marL="0" lvl="0" indent="0">
              <a:lnSpc>
                <a:spcPts val="8399"/>
              </a:lnSpc>
              <a:spcBef>
                <a:spcPct val="0"/>
              </a:spcBef>
            </a:pPr>
            <a:r>
              <a:rPr lang="en-US" sz="6999">
                <a:solidFill>
                  <a:srgbClr val="171717"/>
                </a:solidFill>
                <a:latin typeface="Public Sans Bold"/>
              </a:rPr>
              <a:t>Eşikleme Yöntemleri</a:t>
            </a:r>
          </a:p>
        </p:txBody>
      </p:sp>
      <p:sp>
        <p:nvSpPr>
          <p:cNvPr id="15" name="TextBox 15"/>
          <p:cNvSpPr txBox="1"/>
          <p:nvPr/>
        </p:nvSpPr>
        <p:spPr>
          <a:xfrm>
            <a:off x="1028700" y="7388766"/>
            <a:ext cx="6633267" cy="380047"/>
          </a:xfrm>
          <a:prstGeom prst="rect">
            <a:avLst/>
          </a:prstGeom>
        </p:spPr>
        <p:txBody>
          <a:bodyPr lIns="0" tIns="0" rIns="0" bIns="0" rtlCol="0" anchor="t">
            <a:spAutoFit/>
          </a:bodyPr>
          <a:lstStyle/>
          <a:p>
            <a:pPr>
              <a:lnSpc>
                <a:spcPts val="3022"/>
              </a:lnSpc>
            </a:pPr>
            <a:r>
              <a:rPr lang="en-US" sz="2325">
                <a:solidFill>
                  <a:srgbClr val="171717"/>
                </a:solidFill>
                <a:latin typeface="Public Sans Bold"/>
              </a:rPr>
              <a:t>Çok Seviyeli Eşikleme</a:t>
            </a:r>
          </a:p>
        </p:txBody>
      </p:sp>
      <p:sp>
        <p:nvSpPr>
          <p:cNvPr id="16" name="TextBox 16"/>
          <p:cNvSpPr txBox="1"/>
          <p:nvPr/>
        </p:nvSpPr>
        <p:spPr>
          <a:xfrm>
            <a:off x="1028700" y="7842476"/>
            <a:ext cx="6633267" cy="761047"/>
          </a:xfrm>
          <a:prstGeom prst="rect">
            <a:avLst/>
          </a:prstGeom>
        </p:spPr>
        <p:txBody>
          <a:bodyPr lIns="0" tIns="0" rIns="0" bIns="0" rtlCol="0" anchor="t">
            <a:spAutoFit/>
          </a:bodyPr>
          <a:lstStyle/>
          <a:p>
            <a:pPr>
              <a:lnSpc>
                <a:spcPts val="3022"/>
              </a:lnSpc>
            </a:pPr>
            <a:r>
              <a:rPr lang="en-US" sz="2325">
                <a:solidFill>
                  <a:srgbClr val="171717"/>
                </a:solidFill>
                <a:latin typeface="Public Sans"/>
              </a:rPr>
              <a:t>Gri ölçekli görüntüyü birkaç farklı bölgeye ayırabilen bir işlemdir.</a:t>
            </a:r>
          </a:p>
        </p:txBody>
      </p:sp>
      <p:sp>
        <p:nvSpPr>
          <p:cNvPr id="17" name="TextBox 17"/>
          <p:cNvSpPr txBox="1"/>
          <p:nvPr/>
        </p:nvSpPr>
        <p:spPr>
          <a:xfrm>
            <a:off x="8724900" y="4368357"/>
            <a:ext cx="6633267" cy="380047"/>
          </a:xfrm>
          <a:prstGeom prst="rect">
            <a:avLst/>
          </a:prstGeom>
        </p:spPr>
        <p:txBody>
          <a:bodyPr lIns="0" tIns="0" rIns="0" bIns="0" rtlCol="0" anchor="t">
            <a:spAutoFit/>
          </a:bodyPr>
          <a:lstStyle/>
          <a:p>
            <a:pPr>
              <a:lnSpc>
                <a:spcPts val="3022"/>
              </a:lnSpc>
            </a:pPr>
            <a:r>
              <a:rPr lang="en-US" sz="2325">
                <a:solidFill>
                  <a:srgbClr val="171717"/>
                </a:solidFill>
                <a:latin typeface="Public Sans Bold"/>
              </a:rPr>
              <a:t>Maksimum Entropi Tabanlı Eşikleme</a:t>
            </a:r>
          </a:p>
        </p:txBody>
      </p:sp>
      <p:sp>
        <p:nvSpPr>
          <p:cNvPr id="18" name="TextBox 18"/>
          <p:cNvSpPr txBox="1"/>
          <p:nvPr/>
        </p:nvSpPr>
        <p:spPr>
          <a:xfrm>
            <a:off x="8724900" y="4822067"/>
            <a:ext cx="7553404" cy="2285047"/>
          </a:xfrm>
          <a:prstGeom prst="rect">
            <a:avLst/>
          </a:prstGeom>
        </p:spPr>
        <p:txBody>
          <a:bodyPr lIns="0" tIns="0" rIns="0" bIns="0" rtlCol="0" anchor="t">
            <a:spAutoFit/>
          </a:bodyPr>
          <a:lstStyle/>
          <a:p>
            <a:pPr>
              <a:lnSpc>
                <a:spcPts val="3022"/>
              </a:lnSpc>
            </a:pPr>
            <a:r>
              <a:rPr lang="en-US" sz="2325">
                <a:solidFill>
                  <a:srgbClr val="171717"/>
                </a:solidFill>
                <a:latin typeface="Public Sans"/>
              </a:rPr>
              <a:t>Bu yönteme göre, bir görüntüdeki yoğunluk değerlerinin olasılık dağılımına katkı veren ön ve arka plan görüntüsüne ait entropi değerleri ayrı ayrı hesaplanır ve toplamları maksimize edilir. Ardından, entropinin toplamını maksimize eden bir optimum eşik değeri hesaplanır.</a:t>
            </a:r>
          </a:p>
        </p:txBody>
      </p:sp>
      <p:sp>
        <p:nvSpPr>
          <p:cNvPr id="19" name="TextBox 19"/>
          <p:cNvSpPr txBox="1"/>
          <p:nvPr/>
        </p:nvSpPr>
        <p:spPr>
          <a:xfrm>
            <a:off x="9017375" y="9394272"/>
            <a:ext cx="3185666" cy="523875"/>
          </a:xfrm>
          <a:prstGeom prst="rect">
            <a:avLst/>
          </a:prstGeom>
        </p:spPr>
        <p:txBody>
          <a:bodyPr lIns="0" tIns="0" rIns="0" bIns="0" rtlCol="0" anchor="t">
            <a:spAutoFit/>
          </a:bodyPr>
          <a:lstStyle/>
          <a:p>
            <a:pPr algn="ctr">
              <a:lnSpc>
                <a:spcPts val="2039"/>
              </a:lnSpc>
            </a:pPr>
            <a:r>
              <a:rPr lang="en-US" sz="1699">
                <a:solidFill>
                  <a:srgbClr val="171717"/>
                </a:solidFill>
                <a:latin typeface="Public Sans"/>
              </a:rPr>
              <a:t>Arka ve ön plan görüntüsüne ait</a:t>
            </a:r>
          </a:p>
          <a:p>
            <a:pPr algn="ctr">
              <a:lnSpc>
                <a:spcPts val="2039"/>
              </a:lnSpc>
              <a:spcBef>
                <a:spcPct val="0"/>
              </a:spcBef>
            </a:pPr>
            <a:r>
              <a:rPr lang="en-US" sz="1699">
                <a:solidFill>
                  <a:srgbClr val="171717"/>
                </a:solidFill>
                <a:latin typeface="Public Sans"/>
              </a:rPr>
              <a:t>entropi değerleri</a:t>
            </a:r>
          </a:p>
        </p:txBody>
      </p:sp>
      <p:sp>
        <p:nvSpPr>
          <p:cNvPr id="20" name="TextBox 20"/>
          <p:cNvSpPr txBox="1"/>
          <p:nvPr/>
        </p:nvSpPr>
        <p:spPr>
          <a:xfrm>
            <a:off x="12955440" y="8413074"/>
            <a:ext cx="2822377" cy="723900"/>
          </a:xfrm>
          <a:prstGeom prst="rect">
            <a:avLst/>
          </a:prstGeom>
        </p:spPr>
        <p:txBody>
          <a:bodyPr lIns="0" tIns="0" rIns="0" bIns="0" rtlCol="0" anchor="t">
            <a:spAutoFit/>
          </a:bodyPr>
          <a:lstStyle/>
          <a:p>
            <a:pPr algn="ctr">
              <a:lnSpc>
                <a:spcPts val="1919"/>
              </a:lnSpc>
            </a:pPr>
            <a:r>
              <a:rPr lang="en-US" sz="1599">
                <a:solidFill>
                  <a:srgbClr val="171717"/>
                </a:solidFill>
                <a:latin typeface="Public Sans"/>
              </a:rPr>
              <a:t>Arka ve ön plan görüntüsünün</a:t>
            </a:r>
          </a:p>
          <a:p>
            <a:pPr algn="ctr">
              <a:lnSpc>
                <a:spcPts val="1919"/>
              </a:lnSpc>
            </a:pPr>
            <a:r>
              <a:rPr lang="en-US" sz="1599">
                <a:solidFill>
                  <a:srgbClr val="171717"/>
                </a:solidFill>
                <a:latin typeface="Public Sans"/>
              </a:rPr>
              <a:t>entropi değerlerinin</a:t>
            </a:r>
          </a:p>
          <a:p>
            <a:pPr algn="ctr">
              <a:lnSpc>
                <a:spcPts val="1919"/>
              </a:lnSpc>
              <a:spcBef>
                <a:spcPct val="0"/>
              </a:spcBef>
            </a:pPr>
            <a:r>
              <a:rPr lang="en-US" sz="1599">
                <a:solidFill>
                  <a:srgbClr val="171717"/>
                </a:solidFill>
                <a:latin typeface="Public Sans"/>
              </a:rPr>
              <a:t>maksimize edilmiş hali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7E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3416663"/>
            <a:ext cx="6909849" cy="6884722"/>
          </a:xfrm>
          <a:prstGeom prst="rect">
            <a:avLst/>
          </a:prstGeom>
        </p:spPr>
      </p:pic>
      <p:sp>
        <p:nvSpPr>
          <p:cNvPr id="3" name="AutoShape 3"/>
          <p:cNvSpPr/>
          <p:nvPr/>
        </p:nvSpPr>
        <p:spPr>
          <a:xfrm>
            <a:off x="0" y="3416663"/>
            <a:ext cx="6909849" cy="0"/>
          </a:xfrm>
          <a:prstGeom prst="line">
            <a:avLst/>
          </a:prstGeom>
          <a:ln w="47625" cap="rnd">
            <a:solidFill>
              <a:srgbClr val="171717"/>
            </a:solidFill>
            <a:prstDash val="sysDash"/>
            <a:headEnd type="none" w="sm" len="sm"/>
            <a:tailEnd type="none" w="sm" len="sm"/>
          </a:ln>
        </p:spPr>
      </p:sp>
      <p:sp>
        <p:nvSpPr>
          <p:cNvPr id="4" name="AutoShape 4"/>
          <p:cNvSpPr/>
          <p:nvPr/>
        </p:nvSpPr>
        <p:spPr>
          <a:xfrm rot="-5400000">
            <a:off x="1650297" y="5211927"/>
            <a:ext cx="10471479" cy="0"/>
          </a:xfrm>
          <a:prstGeom prst="line">
            <a:avLst/>
          </a:prstGeom>
          <a:ln w="47625" cap="flat">
            <a:solidFill>
              <a:srgbClr val="171717"/>
            </a:solidFill>
            <a:prstDash val="solid"/>
            <a:headEnd type="none" w="sm" len="sm"/>
            <a:tailEnd type="none" w="sm" len="sm"/>
          </a:ln>
        </p:spPr>
      </p:sp>
      <p:sp>
        <p:nvSpPr>
          <p:cNvPr id="5" name="AutoShape 5"/>
          <p:cNvSpPr/>
          <p:nvPr/>
        </p:nvSpPr>
        <p:spPr>
          <a:xfrm>
            <a:off x="6886037" y="5235739"/>
            <a:ext cx="11792536" cy="0"/>
          </a:xfrm>
          <a:prstGeom prst="line">
            <a:avLst/>
          </a:prstGeom>
          <a:ln w="47625" cap="flat">
            <a:solidFill>
              <a:srgbClr val="171717"/>
            </a:solidFill>
            <a:prstDash val="solid"/>
            <a:headEnd type="none" w="sm" len="sm"/>
            <a:tailEnd type="none" w="sm" len="sm"/>
          </a:ln>
        </p:spPr>
      </p:sp>
      <p:pic>
        <p:nvPicPr>
          <p:cNvPr id="6" name="Picture 6"/>
          <p:cNvPicPr>
            <a:picLocks noChangeAspect="1"/>
          </p:cNvPicPr>
          <p:nvPr/>
        </p:nvPicPr>
        <p:blipFill>
          <a:blip r:embed="rId4"/>
          <a:srcRect/>
          <a:stretch>
            <a:fillRect/>
          </a:stretch>
        </p:blipFill>
        <p:spPr>
          <a:xfrm>
            <a:off x="14286147" y="1504943"/>
            <a:ext cx="3354442" cy="1618025"/>
          </a:xfrm>
          <a:prstGeom prst="rect">
            <a:avLst/>
          </a:prstGeom>
        </p:spPr>
      </p:pic>
      <p:pic>
        <p:nvPicPr>
          <p:cNvPr id="7" name="Picture 7"/>
          <p:cNvPicPr>
            <a:picLocks noChangeAspect="1"/>
          </p:cNvPicPr>
          <p:nvPr/>
        </p:nvPicPr>
        <p:blipFill>
          <a:blip r:embed="rId5"/>
          <a:srcRect/>
          <a:stretch>
            <a:fillRect/>
          </a:stretch>
        </p:blipFill>
        <p:spPr>
          <a:xfrm>
            <a:off x="9144000" y="6246194"/>
            <a:ext cx="7070955" cy="2037062"/>
          </a:xfrm>
          <a:prstGeom prst="rect">
            <a:avLst/>
          </a:prstGeom>
        </p:spPr>
      </p:pic>
      <p:sp>
        <p:nvSpPr>
          <p:cNvPr id="8" name="TextBox 8"/>
          <p:cNvSpPr txBox="1"/>
          <p:nvPr/>
        </p:nvSpPr>
        <p:spPr>
          <a:xfrm>
            <a:off x="7281405" y="2163607"/>
            <a:ext cx="6633267" cy="380047"/>
          </a:xfrm>
          <a:prstGeom prst="rect">
            <a:avLst/>
          </a:prstGeom>
        </p:spPr>
        <p:txBody>
          <a:bodyPr lIns="0" tIns="0" rIns="0" bIns="0" rtlCol="0" anchor="t">
            <a:spAutoFit/>
          </a:bodyPr>
          <a:lstStyle/>
          <a:p>
            <a:pPr>
              <a:lnSpc>
                <a:spcPts val="3022"/>
              </a:lnSpc>
            </a:pPr>
            <a:r>
              <a:rPr lang="en-US" sz="2325">
                <a:solidFill>
                  <a:srgbClr val="171717"/>
                </a:solidFill>
                <a:latin typeface="Public Sans Bold"/>
              </a:rPr>
              <a:t>Bulanık Mantık Tabanlı Eşikleme</a:t>
            </a:r>
          </a:p>
        </p:txBody>
      </p:sp>
      <p:sp>
        <p:nvSpPr>
          <p:cNvPr id="9" name="TextBox 9"/>
          <p:cNvSpPr txBox="1"/>
          <p:nvPr/>
        </p:nvSpPr>
        <p:spPr>
          <a:xfrm>
            <a:off x="7281405" y="2617317"/>
            <a:ext cx="6633267" cy="1142048"/>
          </a:xfrm>
          <a:prstGeom prst="rect">
            <a:avLst/>
          </a:prstGeom>
        </p:spPr>
        <p:txBody>
          <a:bodyPr lIns="0" tIns="0" rIns="0" bIns="0" rtlCol="0" anchor="t">
            <a:spAutoFit/>
          </a:bodyPr>
          <a:lstStyle/>
          <a:p>
            <a:pPr>
              <a:lnSpc>
                <a:spcPts val="3022"/>
              </a:lnSpc>
            </a:pPr>
            <a:r>
              <a:rPr lang="en-US" sz="2325">
                <a:solidFill>
                  <a:srgbClr val="171717"/>
                </a:solidFill>
                <a:latin typeface="Public Sans"/>
              </a:rPr>
              <a:t>Bu kümeleme yöntemi, nesnelerin kümelere olan aitliğini ifade etmek için bir derece kavramı kullanır.</a:t>
            </a:r>
          </a:p>
        </p:txBody>
      </p:sp>
      <p:sp>
        <p:nvSpPr>
          <p:cNvPr id="10" name="TextBox 10"/>
          <p:cNvSpPr txBox="1"/>
          <p:nvPr/>
        </p:nvSpPr>
        <p:spPr>
          <a:xfrm>
            <a:off x="14352072" y="3262966"/>
            <a:ext cx="3427065" cy="523875"/>
          </a:xfrm>
          <a:prstGeom prst="rect">
            <a:avLst/>
          </a:prstGeom>
        </p:spPr>
        <p:txBody>
          <a:bodyPr lIns="0" tIns="0" rIns="0" bIns="0" rtlCol="0" anchor="t">
            <a:spAutoFit/>
          </a:bodyPr>
          <a:lstStyle/>
          <a:p>
            <a:pPr algn="ctr">
              <a:lnSpc>
                <a:spcPts val="2039"/>
              </a:lnSpc>
            </a:pPr>
            <a:r>
              <a:rPr lang="en-US" sz="1699">
                <a:solidFill>
                  <a:srgbClr val="171717"/>
                </a:solidFill>
                <a:latin typeface="Public Sans"/>
              </a:rPr>
              <a:t>Her pikselin üyelik değerini</a:t>
            </a:r>
          </a:p>
          <a:p>
            <a:pPr algn="ctr">
              <a:lnSpc>
                <a:spcPts val="2039"/>
              </a:lnSpc>
              <a:spcBef>
                <a:spcPct val="0"/>
              </a:spcBef>
            </a:pPr>
            <a:r>
              <a:rPr lang="en-US" sz="1699">
                <a:solidFill>
                  <a:srgbClr val="171717"/>
                </a:solidFill>
                <a:latin typeface="Public Sans"/>
              </a:rPr>
              <a:t>hesaplamak için kullanılan formül </a:t>
            </a:r>
          </a:p>
        </p:txBody>
      </p:sp>
      <p:sp>
        <p:nvSpPr>
          <p:cNvPr id="11" name="TextBox 11"/>
          <p:cNvSpPr txBox="1"/>
          <p:nvPr/>
        </p:nvSpPr>
        <p:spPr>
          <a:xfrm>
            <a:off x="9558477" y="8477250"/>
            <a:ext cx="6422529" cy="895350"/>
          </a:xfrm>
          <a:prstGeom prst="rect">
            <a:avLst/>
          </a:prstGeom>
        </p:spPr>
        <p:txBody>
          <a:bodyPr lIns="0" tIns="0" rIns="0" bIns="0" rtlCol="0" anchor="t">
            <a:spAutoFit/>
          </a:bodyPr>
          <a:lstStyle/>
          <a:p>
            <a:pPr algn="ctr">
              <a:lnSpc>
                <a:spcPts val="2399"/>
              </a:lnSpc>
            </a:pPr>
            <a:r>
              <a:rPr lang="en-US" sz="1999">
                <a:solidFill>
                  <a:srgbClr val="171717"/>
                </a:solidFill>
                <a:latin typeface="Public Sans"/>
              </a:rPr>
              <a:t>Bölütleme görüntülerini ikili görüntülere dönüştürmek </a:t>
            </a:r>
          </a:p>
          <a:p>
            <a:pPr algn="ctr">
              <a:lnSpc>
                <a:spcPts val="2399"/>
              </a:lnSpc>
            </a:pPr>
            <a:r>
              <a:rPr lang="en-US" sz="1999">
                <a:solidFill>
                  <a:srgbClr val="171717"/>
                </a:solidFill>
                <a:latin typeface="Public Sans"/>
              </a:rPr>
              <a:t>için kullanılacak eşik hesaplaması formülü </a:t>
            </a:r>
          </a:p>
          <a:p>
            <a:pPr algn="ctr">
              <a:lnSpc>
                <a:spcPts val="2399"/>
              </a:lnSpc>
              <a:spcBef>
                <a:spcPct val="0"/>
              </a:spcBef>
            </a:pPr>
            <a:endParaRPr lang="en-US" sz="1999">
              <a:solidFill>
                <a:srgbClr val="171717"/>
              </a:solidFill>
              <a:latin typeface="Public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1450</Words>
  <Application>Microsoft Office PowerPoint</Application>
  <PresentationFormat>Özel</PresentationFormat>
  <Paragraphs>178</Paragraphs>
  <Slides>23</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23</vt:i4>
      </vt:variant>
    </vt:vector>
  </HeadingPairs>
  <TitlesOfParts>
    <vt:vector size="28" baseType="lpstr">
      <vt:lpstr>Arial</vt:lpstr>
      <vt:lpstr>Calibri</vt:lpstr>
      <vt:lpstr>Public Sans Bold</vt:lpstr>
      <vt:lpstr>Public Sans</vt:lpstr>
      <vt:lpstr>Office Theme</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Turuncu Mor ve Camgöbeği Geometrik Dokulu Şekiller Tez Eğitim Sunumu</dc:title>
  <cp:lastModifiedBy>Mikail</cp:lastModifiedBy>
  <cp:revision>4</cp:revision>
  <dcterms:created xsi:type="dcterms:W3CDTF">2006-08-16T00:00:00Z</dcterms:created>
  <dcterms:modified xsi:type="dcterms:W3CDTF">2022-12-14T17:42:55Z</dcterms:modified>
  <dc:identifier>DAFUqE4eS2o</dc:identifier>
</cp:coreProperties>
</file>